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439" r:id="rId4"/>
    <p:sldId id="273" r:id="rId5"/>
    <p:sldId id="274" r:id="rId6"/>
    <p:sldId id="275" r:id="rId7"/>
    <p:sldId id="259" r:id="rId8"/>
    <p:sldId id="276" r:id="rId9"/>
    <p:sldId id="2442" r:id="rId10"/>
    <p:sldId id="277" r:id="rId11"/>
    <p:sldId id="278" r:id="rId12"/>
    <p:sldId id="280" r:id="rId13"/>
    <p:sldId id="281" r:id="rId14"/>
    <p:sldId id="282" r:id="rId15"/>
    <p:sldId id="283" r:id="rId16"/>
    <p:sldId id="260" r:id="rId17"/>
    <p:sldId id="261" r:id="rId18"/>
    <p:sldId id="262" r:id="rId19"/>
    <p:sldId id="284" r:id="rId20"/>
    <p:sldId id="263" r:id="rId21"/>
    <p:sldId id="285" r:id="rId22"/>
    <p:sldId id="2443" r:id="rId23"/>
    <p:sldId id="264" r:id="rId24"/>
    <p:sldId id="2449" r:id="rId25"/>
    <p:sldId id="265" r:id="rId26"/>
    <p:sldId id="286" r:id="rId27"/>
    <p:sldId id="537" r:id="rId28"/>
    <p:sldId id="287" r:id="rId29"/>
    <p:sldId id="279" r:id="rId30"/>
    <p:sldId id="288" r:id="rId31"/>
    <p:sldId id="2450" r:id="rId32"/>
    <p:sldId id="289" r:id="rId33"/>
    <p:sldId id="565" r:id="rId34"/>
    <p:sldId id="540" r:id="rId35"/>
    <p:sldId id="2453" r:id="rId36"/>
    <p:sldId id="267" r:id="rId37"/>
    <p:sldId id="593" r:id="rId38"/>
    <p:sldId id="594" r:id="rId39"/>
    <p:sldId id="292" r:id="rId40"/>
    <p:sldId id="569" r:id="rId41"/>
    <p:sldId id="562" r:id="rId42"/>
    <p:sldId id="2076" r:id="rId43"/>
    <p:sldId id="583" r:id="rId4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6FFB0-B86B-4340-92CD-CF56575F4F82}" v="1" dt="2025-12-14T17:15:02.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i Jarvi" userId="ff1efc6e7d2a39fc" providerId="LiveId" clId="{661503DA-91BB-4C94-A36C-3A3C6CAF6138}"/>
    <pc:docChg chg="custSel delSld modSld">
      <pc:chgData name="Joni Jarvi" userId="ff1efc6e7d2a39fc" providerId="LiveId" clId="{661503DA-91BB-4C94-A36C-3A3C6CAF6138}" dt="2025-12-14T17:33:21.507" v="12" actId="47"/>
      <pc:docMkLst>
        <pc:docMk/>
      </pc:docMkLst>
      <pc:sldChg chg="delSp modSp mod">
        <pc:chgData name="Joni Jarvi" userId="ff1efc6e7d2a39fc" providerId="LiveId" clId="{661503DA-91BB-4C94-A36C-3A3C6CAF6138}" dt="2025-12-14T17:32:15.920" v="2" actId="14100"/>
        <pc:sldMkLst>
          <pc:docMk/>
          <pc:sldMk cId="239691590" sldId="278"/>
        </pc:sldMkLst>
        <pc:spChg chg="mod">
          <ac:chgData name="Joni Jarvi" userId="ff1efc6e7d2a39fc" providerId="LiveId" clId="{661503DA-91BB-4C94-A36C-3A3C6CAF6138}" dt="2025-12-14T17:32:15.920" v="2" actId="14100"/>
          <ac:spMkLst>
            <pc:docMk/>
            <pc:sldMk cId="239691590" sldId="278"/>
            <ac:spMk id="8" creationId="{F96B0244-A078-3D9F-34DE-43469A610912}"/>
          </ac:spMkLst>
        </pc:spChg>
        <pc:picChg chg="del">
          <ac:chgData name="Joni Jarvi" userId="ff1efc6e7d2a39fc" providerId="LiveId" clId="{661503DA-91BB-4C94-A36C-3A3C6CAF6138}" dt="2025-12-14T17:32:10.900" v="1" actId="478"/>
          <ac:picMkLst>
            <pc:docMk/>
            <pc:sldMk cId="239691590" sldId="278"/>
            <ac:picMk id="2" creationId="{C6D976D7-9245-E25E-7B47-DF96A27BC134}"/>
          </ac:picMkLst>
        </pc:picChg>
      </pc:sldChg>
      <pc:sldChg chg="del">
        <pc:chgData name="Joni Jarvi" userId="ff1efc6e7d2a39fc" providerId="LiveId" clId="{661503DA-91BB-4C94-A36C-3A3C6CAF6138}" dt="2025-12-14T17:33:21.507" v="12" actId="47"/>
        <pc:sldMkLst>
          <pc:docMk/>
          <pc:sldMk cId="1333458303" sldId="294"/>
        </pc:sldMkLst>
      </pc:sldChg>
      <pc:sldChg chg="delSp modSp mod">
        <pc:chgData name="Joni Jarvi" userId="ff1efc6e7d2a39fc" providerId="LiveId" clId="{661503DA-91BB-4C94-A36C-3A3C6CAF6138}" dt="2025-12-14T17:32:58.353" v="11" actId="1076"/>
        <pc:sldMkLst>
          <pc:docMk/>
          <pc:sldMk cId="2647784945" sldId="569"/>
        </pc:sldMkLst>
        <pc:spChg chg="mod">
          <ac:chgData name="Joni Jarvi" userId="ff1efc6e7d2a39fc" providerId="LiveId" clId="{661503DA-91BB-4C94-A36C-3A3C6CAF6138}" dt="2025-12-14T17:32:58.353" v="11" actId="1076"/>
          <ac:spMkLst>
            <pc:docMk/>
            <pc:sldMk cId="2647784945" sldId="569"/>
            <ac:spMk id="4" creationId="{908FB4B1-56DE-FE1A-8EB5-76C2678683D4}"/>
          </ac:spMkLst>
        </pc:spChg>
        <pc:picChg chg="del">
          <ac:chgData name="Joni Jarvi" userId="ff1efc6e7d2a39fc" providerId="LiveId" clId="{661503DA-91BB-4C94-A36C-3A3C6CAF6138}" dt="2025-12-14T17:32:35.660" v="3" actId="478"/>
          <ac:picMkLst>
            <pc:docMk/>
            <pc:sldMk cId="2647784945" sldId="569"/>
            <ac:picMk id="6" creationId="{64B064AB-34D8-01F8-94A5-2DB597B7C6F5}"/>
          </ac:picMkLst>
        </pc:picChg>
      </pc:sldChg>
      <pc:sldChg chg="del">
        <pc:chgData name="Joni Jarvi" userId="ff1efc6e7d2a39fc" providerId="LiveId" clId="{661503DA-91BB-4C94-A36C-3A3C6CAF6138}" dt="2025-12-14T17:29:38.253" v="0" actId="47"/>
        <pc:sldMkLst>
          <pc:docMk/>
          <pc:sldMk cId="3196906813" sldId="24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F1F8D-6D4E-40A0-9363-14FDDF4FEC04}"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1D325892-CB9A-4045-BC7A-8506A4F93585}">
      <dgm:prSet/>
      <dgm:spPr/>
      <dgm:t>
        <a:bodyPr/>
        <a:lstStyle/>
        <a:p>
          <a:r>
            <a:rPr lang="fi-FI"/>
            <a:t>Lateraaliset ligamentit: inversio- ja sisäkiertosuuntainen mekanismi (nilkan asennon merkitys?)</a:t>
          </a:r>
          <a:endParaRPr lang="en-US"/>
        </a:p>
      </dgm:t>
    </dgm:pt>
    <dgm:pt modelId="{F5BA4AA8-3EAF-4509-B68E-6DD28A360BBD}" type="parTrans" cxnId="{5B941CAF-BA33-4D60-A7AB-9970F50EDB74}">
      <dgm:prSet/>
      <dgm:spPr/>
      <dgm:t>
        <a:bodyPr/>
        <a:lstStyle/>
        <a:p>
          <a:endParaRPr lang="en-US"/>
        </a:p>
      </dgm:t>
    </dgm:pt>
    <dgm:pt modelId="{B22E3CE7-4BAE-4A89-967C-E6F6A55D5370}" type="sibTrans" cxnId="{5B941CAF-BA33-4D60-A7AB-9970F50EDB74}">
      <dgm:prSet phldrT="1" phldr="0"/>
      <dgm:spPr/>
      <dgm:t>
        <a:bodyPr/>
        <a:lstStyle/>
        <a:p>
          <a:r>
            <a:rPr lang="en-US"/>
            <a:t>1</a:t>
          </a:r>
        </a:p>
      </dgm:t>
    </dgm:pt>
    <dgm:pt modelId="{394C4395-E002-48FA-A8D8-8879460C5279}">
      <dgm:prSet/>
      <dgm:spPr/>
      <dgm:t>
        <a:bodyPr/>
        <a:lstStyle/>
        <a:p>
          <a:r>
            <a:rPr lang="fi-FI"/>
            <a:t>Mediaaliset ligamentit:  eversio – ulkokiertosuuntainen mekanismi</a:t>
          </a:r>
          <a:endParaRPr lang="en-US"/>
        </a:p>
      </dgm:t>
    </dgm:pt>
    <dgm:pt modelId="{9AD9374D-D5C1-46EE-94F5-548AC9E49FAF}" type="parTrans" cxnId="{B6610271-CCDD-4CD8-AC30-E086074145FA}">
      <dgm:prSet/>
      <dgm:spPr/>
      <dgm:t>
        <a:bodyPr/>
        <a:lstStyle/>
        <a:p>
          <a:endParaRPr lang="en-US"/>
        </a:p>
      </dgm:t>
    </dgm:pt>
    <dgm:pt modelId="{0F9E8C14-503F-48D0-9397-55325F341EDB}" type="sibTrans" cxnId="{B6610271-CCDD-4CD8-AC30-E086074145FA}">
      <dgm:prSet phldrT="2" phldr="0"/>
      <dgm:spPr/>
      <dgm:t>
        <a:bodyPr/>
        <a:lstStyle/>
        <a:p>
          <a:r>
            <a:rPr lang="en-US"/>
            <a:t>2</a:t>
          </a:r>
        </a:p>
      </dgm:t>
    </dgm:pt>
    <dgm:pt modelId="{DDAD4735-362B-4976-B7E9-AA2F74684C36}">
      <dgm:prSet/>
      <dgm:spPr/>
      <dgm:t>
        <a:bodyPr/>
        <a:lstStyle/>
        <a:p>
          <a:r>
            <a:rPr lang="fi-FI"/>
            <a:t>Syndesmoosi:  jalan ulkokierto, voimakas dorsifleksio</a:t>
          </a:r>
          <a:endParaRPr lang="en-US"/>
        </a:p>
      </dgm:t>
    </dgm:pt>
    <dgm:pt modelId="{6740BCFF-CEB6-46B8-9392-990F04EE5F44}" type="parTrans" cxnId="{B0ECF543-CD9E-4B7D-A16F-C5D6F3F6FBB8}">
      <dgm:prSet/>
      <dgm:spPr/>
      <dgm:t>
        <a:bodyPr/>
        <a:lstStyle/>
        <a:p>
          <a:endParaRPr lang="en-US"/>
        </a:p>
      </dgm:t>
    </dgm:pt>
    <dgm:pt modelId="{46547F9A-92AF-403F-AEEA-4F1AB20A1154}" type="sibTrans" cxnId="{B0ECF543-CD9E-4B7D-A16F-C5D6F3F6FBB8}">
      <dgm:prSet phldrT="3" phldr="0"/>
      <dgm:spPr/>
      <dgm:t>
        <a:bodyPr/>
        <a:lstStyle/>
        <a:p>
          <a:r>
            <a:rPr lang="en-US"/>
            <a:t>3</a:t>
          </a:r>
        </a:p>
      </dgm:t>
    </dgm:pt>
    <dgm:pt modelId="{FA3E02B9-493E-4347-844F-725D08610DA8}" type="pres">
      <dgm:prSet presAssocID="{E8BF1F8D-6D4E-40A0-9363-14FDDF4FEC04}" presName="Name0" presStyleCnt="0">
        <dgm:presLayoutVars>
          <dgm:animLvl val="lvl"/>
          <dgm:resizeHandles val="exact"/>
        </dgm:presLayoutVars>
      </dgm:prSet>
      <dgm:spPr/>
    </dgm:pt>
    <dgm:pt modelId="{DFCFA5FE-3D3C-4858-B35B-7764B189F868}" type="pres">
      <dgm:prSet presAssocID="{1D325892-CB9A-4045-BC7A-8506A4F93585}" presName="compositeNode" presStyleCnt="0">
        <dgm:presLayoutVars>
          <dgm:bulletEnabled val="1"/>
        </dgm:presLayoutVars>
      </dgm:prSet>
      <dgm:spPr/>
    </dgm:pt>
    <dgm:pt modelId="{9F9733FC-2AA1-4EE8-983A-D0E073649C19}" type="pres">
      <dgm:prSet presAssocID="{1D325892-CB9A-4045-BC7A-8506A4F93585}" presName="bgRect" presStyleLbl="bgAccFollowNode1" presStyleIdx="0" presStyleCnt="3"/>
      <dgm:spPr/>
    </dgm:pt>
    <dgm:pt modelId="{8A192D89-29C5-4DD0-BA4D-196A8EDB9E07}" type="pres">
      <dgm:prSet presAssocID="{B22E3CE7-4BAE-4A89-967C-E6F6A55D5370}" presName="sibTransNodeCircle" presStyleLbl="alignNode1" presStyleIdx="0" presStyleCnt="6">
        <dgm:presLayoutVars>
          <dgm:chMax val="0"/>
          <dgm:bulletEnabled/>
        </dgm:presLayoutVars>
      </dgm:prSet>
      <dgm:spPr/>
    </dgm:pt>
    <dgm:pt modelId="{99A05733-7167-456C-B122-EBF79813CF44}" type="pres">
      <dgm:prSet presAssocID="{1D325892-CB9A-4045-BC7A-8506A4F93585}" presName="bottomLine" presStyleLbl="alignNode1" presStyleIdx="1" presStyleCnt="6">
        <dgm:presLayoutVars/>
      </dgm:prSet>
      <dgm:spPr/>
    </dgm:pt>
    <dgm:pt modelId="{4B36C045-B973-42AA-8EB0-3CD7E22C4EAF}" type="pres">
      <dgm:prSet presAssocID="{1D325892-CB9A-4045-BC7A-8506A4F93585}" presName="nodeText" presStyleLbl="bgAccFollowNode1" presStyleIdx="0" presStyleCnt="3">
        <dgm:presLayoutVars>
          <dgm:bulletEnabled val="1"/>
        </dgm:presLayoutVars>
      </dgm:prSet>
      <dgm:spPr/>
    </dgm:pt>
    <dgm:pt modelId="{9E83E7D0-421D-4B0B-A8FA-7C96F8DD77AC}" type="pres">
      <dgm:prSet presAssocID="{B22E3CE7-4BAE-4A89-967C-E6F6A55D5370}" presName="sibTrans" presStyleCnt="0"/>
      <dgm:spPr/>
    </dgm:pt>
    <dgm:pt modelId="{EAA97403-449C-4459-851F-BB8EEE4AD1FD}" type="pres">
      <dgm:prSet presAssocID="{394C4395-E002-48FA-A8D8-8879460C5279}" presName="compositeNode" presStyleCnt="0">
        <dgm:presLayoutVars>
          <dgm:bulletEnabled val="1"/>
        </dgm:presLayoutVars>
      </dgm:prSet>
      <dgm:spPr/>
    </dgm:pt>
    <dgm:pt modelId="{CBE3322F-379F-4E2E-8DD3-D4759D11356F}" type="pres">
      <dgm:prSet presAssocID="{394C4395-E002-48FA-A8D8-8879460C5279}" presName="bgRect" presStyleLbl="bgAccFollowNode1" presStyleIdx="1" presStyleCnt="3"/>
      <dgm:spPr/>
    </dgm:pt>
    <dgm:pt modelId="{3914E501-0BF1-4F34-8698-686CBA896C7A}" type="pres">
      <dgm:prSet presAssocID="{0F9E8C14-503F-48D0-9397-55325F341EDB}" presName="sibTransNodeCircle" presStyleLbl="alignNode1" presStyleIdx="2" presStyleCnt="6">
        <dgm:presLayoutVars>
          <dgm:chMax val="0"/>
          <dgm:bulletEnabled/>
        </dgm:presLayoutVars>
      </dgm:prSet>
      <dgm:spPr/>
    </dgm:pt>
    <dgm:pt modelId="{5FAE2B13-EC74-4FFC-8761-BDF538F78D99}" type="pres">
      <dgm:prSet presAssocID="{394C4395-E002-48FA-A8D8-8879460C5279}" presName="bottomLine" presStyleLbl="alignNode1" presStyleIdx="3" presStyleCnt="6">
        <dgm:presLayoutVars/>
      </dgm:prSet>
      <dgm:spPr/>
    </dgm:pt>
    <dgm:pt modelId="{E4754643-EE4E-4176-8A53-E2F4B0486646}" type="pres">
      <dgm:prSet presAssocID="{394C4395-E002-48FA-A8D8-8879460C5279}" presName="nodeText" presStyleLbl="bgAccFollowNode1" presStyleIdx="1" presStyleCnt="3">
        <dgm:presLayoutVars>
          <dgm:bulletEnabled val="1"/>
        </dgm:presLayoutVars>
      </dgm:prSet>
      <dgm:spPr/>
    </dgm:pt>
    <dgm:pt modelId="{F0434DAA-62C8-4BA2-B3E4-768C38761DE5}" type="pres">
      <dgm:prSet presAssocID="{0F9E8C14-503F-48D0-9397-55325F341EDB}" presName="sibTrans" presStyleCnt="0"/>
      <dgm:spPr/>
    </dgm:pt>
    <dgm:pt modelId="{476E8E55-D1DE-414B-A6A0-5F83A945BA95}" type="pres">
      <dgm:prSet presAssocID="{DDAD4735-362B-4976-B7E9-AA2F74684C36}" presName="compositeNode" presStyleCnt="0">
        <dgm:presLayoutVars>
          <dgm:bulletEnabled val="1"/>
        </dgm:presLayoutVars>
      </dgm:prSet>
      <dgm:spPr/>
    </dgm:pt>
    <dgm:pt modelId="{0EB0ACE9-7B86-40A4-8CA6-C357894B9443}" type="pres">
      <dgm:prSet presAssocID="{DDAD4735-362B-4976-B7E9-AA2F74684C36}" presName="bgRect" presStyleLbl="bgAccFollowNode1" presStyleIdx="2" presStyleCnt="3"/>
      <dgm:spPr/>
    </dgm:pt>
    <dgm:pt modelId="{CE421AC3-6CDE-4905-832D-D79B56DEDDEF}" type="pres">
      <dgm:prSet presAssocID="{46547F9A-92AF-403F-AEEA-4F1AB20A1154}" presName="sibTransNodeCircle" presStyleLbl="alignNode1" presStyleIdx="4" presStyleCnt="6">
        <dgm:presLayoutVars>
          <dgm:chMax val="0"/>
          <dgm:bulletEnabled/>
        </dgm:presLayoutVars>
      </dgm:prSet>
      <dgm:spPr/>
    </dgm:pt>
    <dgm:pt modelId="{A142C42E-5716-4B68-85FC-F7F7CA50C2FD}" type="pres">
      <dgm:prSet presAssocID="{DDAD4735-362B-4976-B7E9-AA2F74684C36}" presName="bottomLine" presStyleLbl="alignNode1" presStyleIdx="5" presStyleCnt="6">
        <dgm:presLayoutVars/>
      </dgm:prSet>
      <dgm:spPr/>
    </dgm:pt>
    <dgm:pt modelId="{BE271BF4-6BED-4B06-9D28-BDCA5115A3F3}" type="pres">
      <dgm:prSet presAssocID="{DDAD4735-362B-4976-B7E9-AA2F74684C36}" presName="nodeText" presStyleLbl="bgAccFollowNode1" presStyleIdx="2" presStyleCnt="3">
        <dgm:presLayoutVars>
          <dgm:bulletEnabled val="1"/>
        </dgm:presLayoutVars>
      </dgm:prSet>
      <dgm:spPr/>
    </dgm:pt>
  </dgm:ptLst>
  <dgm:cxnLst>
    <dgm:cxn modelId="{AB57CA28-366F-441D-8765-3B070FB5A75C}" type="presOf" srcId="{46547F9A-92AF-403F-AEEA-4F1AB20A1154}" destId="{CE421AC3-6CDE-4905-832D-D79B56DEDDEF}" srcOrd="0" destOrd="0" presId="urn:microsoft.com/office/officeart/2016/7/layout/BasicLinearProcessNumbered"/>
    <dgm:cxn modelId="{B0ECF543-CD9E-4B7D-A16F-C5D6F3F6FBB8}" srcId="{E8BF1F8D-6D4E-40A0-9363-14FDDF4FEC04}" destId="{DDAD4735-362B-4976-B7E9-AA2F74684C36}" srcOrd="2" destOrd="0" parTransId="{6740BCFF-CEB6-46B8-9392-990F04EE5F44}" sibTransId="{46547F9A-92AF-403F-AEEA-4F1AB20A1154}"/>
    <dgm:cxn modelId="{B6610271-CCDD-4CD8-AC30-E086074145FA}" srcId="{E8BF1F8D-6D4E-40A0-9363-14FDDF4FEC04}" destId="{394C4395-E002-48FA-A8D8-8879460C5279}" srcOrd="1" destOrd="0" parTransId="{9AD9374D-D5C1-46EE-94F5-548AC9E49FAF}" sibTransId="{0F9E8C14-503F-48D0-9397-55325F341EDB}"/>
    <dgm:cxn modelId="{EB1DCE81-7154-49B2-B045-9D2078DA545E}" type="presOf" srcId="{1D325892-CB9A-4045-BC7A-8506A4F93585}" destId="{4B36C045-B973-42AA-8EB0-3CD7E22C4EAF}" srcOrd="1" destOrd="0" presId="urn:microsoft.com/office/officeart/2016/7/layout/BasicLinearProcessNumbered"/>
    <dgm:cxn modelId="{9198F58D-2FE4-471B-B3A8-5C2CFC286009}" type="presOf" srcId="{394C4395-E002-48FA-A8D8-8879460C5279}" destId="{E4754643-EE4E-4176-8A53-E2F4B0486646}" srcOrd="1" destOrd="0" presId="urn:microsoft.com/office/officeart/2016/7/layout/BasicLinearProcessNumbered"/>
    <dgm:cxn modelId="{F42DDB9A-0DF2-4680-85E8-57E79864FA21}" type="presOf" srcId="{E8BF1F8D-6D4E-40A0-9363-14FDDF4FEC04}" destId="{FA3E02B9-493E-4347-844F-725D08610DA8}" srcOrd="0" destOrd="0" presId="urn:microsoft.com/office/officeart/2016/7/layout/BasicLinearProcessNumbered"/>
    <dgm:cxn modelId="{5B941CAF-BA33-4D60-A7AB-9970F50EDB74}" srcId="{E8BF1F8D-6D4E-40A0-9363-14FDDF4FEC04}" destId="{1D325892-CB9A-4045-BC7A-8506A4F93585}" srcOrd="0" destOrd="0" parTransId="{F5BA4AA8-3EAF-4509-B68E-6DD28A360BBD}" sibTransId="{B22E3CE7-4BAE-4A89-967C-E6F6A55D5370}"/>
    <dgm:cxn modelId="{AF3608CB-036B-4755-B4E9-64704AB57B25}" type="presOf" srcId="{DDAD4735-362B-4976-B7E9-AA2F74684C36}" destId="{BE271BF4-6BED-4B06-9D28-BDCA5115A3F3}" srcOrd="1" destOrd="0" presId="urn:microsoft.com/office/officeart/2016/7/layout/BasicLinearProcessNumbered"/>
    <dgm:cxn modelId="{7780E8DE-5962-44BF-8B12-573C91500417}" type="presOf" srcId="{1D325892-CB9A-4045-BC7A-8506A4F93585}" destId="{9F9733FC-2AA1-4EE8-983A-D0E073649C19}" srcOrd="0" destOrd="0" presId="urn:microsoft.com/office/officeart/2016/7/layout/BasicLinearProcessNumbered"/>
    <dgm:cxn modelId="{93B8EBE2-0286-47D8-A1E0-47ADA9B297D6}" type="presOf" srcId="{394C4395-E002-48FA-A8D8-8879460C5279}" destId="{CBE3322F-379F-4E2E-8DD3-D4759D11356F}" srcOrd="0" destOrd="0" presId="urn:microsoft.com/office/officeart/2016/7/layout/BasicLinearProcessNumbered"/>
    <dgm:cxn modelId="{4C140EE6-ECE3-49E7-A5B1-2A7A69902A2F}" type="presOf" srcId="{0F9E8C14-503F-48D0-9397-55325F341EDB}" destId="{3914E501-0BF1-4F34-8698-686CBA896C7A}" srcOrd="0" destOrd="0" presId="urn:microsoft.com/office/officeart/2016/7/layout/BasicLinearProcessNumbered"/>
    <dgm:cxn modelId="{FD24A9EB-0336-439C-A50E-82C504DD8D16}" type="presOf" srcId="{B22E3CE7-4BAE-4A89-967C-E6F6A55D5370}" destId="{8A192D89-29C5-4DD0-BA4D-196A8EDB9E07}" srcOrd="0" destOrd="0" presId="urn:microsoft.com/office/officeart/2016/7/layout/BasicLinearProcessNumbered"/>
    <dgm:cxn modelId="{5ADF81F2-DB27-4234-8964-ABB46021CFDD}" type="presOf" srcId="{DDAD4735-362B-4976-B7E9-AA2F74684C36}" destId="{0EB0ACE9-7B86-40A4-8CA6-C357894B9443}" srcOrd="0" destOrd="0" presId="urn:microsoft.com/office/officeart/2016/7/layout/BasicLinearProcessNumbered"/>
    <dgm:cxn modelId="{5021633D-33FB-4D63-B628-9AF301E52B79}" type="presParOf" srcId="{FA3E02B9-493E-4347-844F-725D08610DA8}" destId="{DFCFA5FE-3D3C-4858-B35B-7764B189F868}" srcOrd="0" destOrd="0" presId="urn:microsoft.com/office/officeart/2016/7/layout/BasicLinearProcessNumbered"/>
    <dgm:cxn modelId="{EABBC883-756F-4184-83F0-C1026276E4A3}" type="presParOf" srcId="{DFCFA5FE-3D3C-4858-B35B-7764B189F868}" destId="{9F9733FC-2AA1-4EE8-983A-D0E073649C19}" srcOrd="0" destOrd="0" presId="urn:microsoft.com/office/officeart/2016/7/layout/BasicLinearProcessNumbered"/>
    <dgm:cxn modelId="{8E811156-F63F-4AE7-A338-6A34B864212B}" type="presParOf" srcId="{DFCFA5FE-3D3C-4858-B35B-7764B189F868}" destId="{8A192D89-29C5-4DD0-BA4D-196A8EDB9E07}" srcOrd="1" destOrd="0" presId="urn:microsoft.com/office/officeart/2016/7/layout/BasicLinearProcessNumbered"/>
    <dgm:cxn modelId="{665DEF9A-8E57-44BF-B9C6-252B7C895CD7}" type="presParOf" srcId="{DFCFA5FE-3D3C-4858-B35B-7764B189F868}" destId="{99A05733-7167-456C-B122-EBF79813CF44}" srcOrd="2" destOrd="0" presId="urn:microsoft.com/office/officeart/2016/7/layout/BasicLinearProcessNumbered"/>
    <dgm:cxn modelId="{9DE2A0BA-3217-43D9-94B8-9EB84DA00E58}" type="presParOf" srcId="{DFCFA5FE-3D3C-4858-B35B-7764B189F868}" destId="{4B36C045-B973-42AA-8EB0-3CD7E22C4EAF}" srcOrd="3" destOrd="0" presId="urn:microsoft.com/office/officeart/2016/7/layout/BasicLinearProcessNumbered"/>
    <dgm:cxn modelId="{C596E7A1-83A5-4C1A-98DF-8E2A2757C2CD}" type="presParOf" srcId="{FA3E02B9-493E-4347-844F-725D08610DA8}" destId="{9E83E7D0-421D-4B0B-A8FA-7C96F8DD77AC}" srcOrd="1" destOrd="0" presId="urn:microsoft.com/office/officeart/2016/7/layout/BasicLinearProcessNumbered"/>
    <dgm:cxn modelId="{462FC8D2-96D1-4472-ACED-DEBF8B219297}" type="presParOf" srcId="{FA3E02B9-493E-4347-844F-725D08610DA8}" destId="{EAA97403-449C-4459-851F-BB8EEE4AD1FD}" srcOrd="2" destOrd="0" presId="urn:microsoft.com/office/officeart/2016/7/layout/BasicLinearProcessNumbered"/>
    <dgm:cxn modelId="{62596780-5DAB-4633-975D-4B4D6A04348C}" type="presParOf" srcId="{EAA97403-449C-4459-851F-BB8EEE4AD1FD}" destId="{CBE3322F-379F-4E2E-8DD3-D4759D11356F}" srcOrd="0" destOrd="0" presId="urn:microsoft.com/office/officeart/2016/7/layout/BasicLinearProcessNumbered"/>
    <dgm:cxn modelId="{AA320D9D-374D-406C-BF2A-4C376304B94E}" type="presParOf" srcId="{EAA97403-449C-4459-851F-BB8EEE4AD1FD}" destId="{3914E501-0BF1-4F34-8698-686CBA896C7A}" srcOrd="1" destOrd="0" presId="urn:microsoft.com/office/officeart/2016/7/layout/BasicLinearProcessNumbered"/>
    <dgm:cxn modelId="{EEC0950D-A823-45C2-AAD0-B4E72A9C0A5C}" type="presParOf" srcId="{EAA97403-449C-4459-851F-BB8EEE4AD1FD}" destId="{5FAE2B13-EC74-4FFC-8761-BDF538F78D99}" srcOrd="2" destOrd="0" presId="urn:microsoft.com/office/officeart/2016/7/layout/BasicLinearProcessNumbered"/>
    <dgm:cxn modelId="{83C48C15-ADFE-4EE1-BCC5-F65222CEABD0}" type="presParOf" srcId="{EAA97403-449C-4459-851F-BB8EEE4AD1FD}" destId="{E4754643-EE4E-4176-8A53-E2F4B0486646}" srcOrd="3" destOrd="0" presId="urn:microsoft.com/office/officeart/2016/7/layout/BasicLinearProcessNumbered"/>
    <dgm:cxn modelId="{5ADFCA82-A10A-48FF-AEB8-9FBAA8104492}" type="presParOf" srcId="{FA3E02B9-493E-4347-844F-725D08610DA8}" destId="{F0434DAA-62C8-4BA2-B3E4-768C38761DE5}" srcOrd="3" destOrd="0" presId="urn:microsoft.com/office/officeart/2016/7/layout/BasicLinearProcessNumbered"/>
    <dgm:cxn modelId="{CF192EC6-CA06-4FFC-A8E1-7E258206B0D6}" type="presParOf" srcId="{FA3E02B9-493E-4347-844F-725D08610DA8}" destId="{476E8E55-D1DE-414B-A6A0-5F83A945BA95}" srcOrd="4" destOrd="0" presId="urn:microsoft.com/office/officeart/2016/7/layout/BasicLinearProcessNumbered"/>
    <dgm:cxn modelId="{BA3166B9-F413-41F2-8AFC-7D32B08E77B9}" type="presParOf" srcId="{476E8E55-D1DE-414B-A6A0-5F83A945BA95}" destId="{0EB0ACE9-7B86-40A4-8CA6-C357894B9443}" srcOrd="0" destOrd="0" presId="urn:microsoft.com/office/officeart/2016/7/layout/BasicLinearProcessNumbered"/>
    <dgm:cxn modelId="{B11913EF-E606-4202-BF5E-687B3FA307F3}" type="presParOf" srcId="{476E8E55-D1DE-414B-A6A0-5F83A945BA95}" destId="{CE421AC3-6CDE-4905-832D-D79B56DEDDEF}" srcOrd="1" destOrd="0" presId="urn:microsoft.com/office/officeart/2016/7/layout/BasicLinearProcessNumbered"/>
    <dgm:cxn modelId="{267C2A86-71AC-4858-9699-E8A27CA19D20}" type="presParOf" srcId="{476E8E55-D1DE-414B-A6A0-5F83A945BA95}" destId="{A142C42E-5716-4B68-85FC-F7F7CA50C2FD}" srcOrd="2" destOrd="0" presId="urn:microsoft.com/office/officeart/2016/7/layout/BasicLinearProcessNumbered"/>
    <dgm:cxn modelId="{1D57B829-9CFE-4DB2-8FD6-CE65E5E96C3A}" type="presParOf" srcId="{476E8E55-D1DE-414B-A6A0-5F83A945BA95}" destId="{BE271BF4-6BED-4B06-9D28-BDCA5115A3F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3448C-013F-48A1-A027-A6581C7CA29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1F8B71-DB85-4511-8745-6C0FFBE59DA2}">
      <dgm:prSet/>
      <dgm:spPr/>
      <dgm:t>
        <a:bodyPr/>
        <a:lstStyle/>
        <a:p>
          <a:r>
            <a:rPr lang="fi-FI" i="1" dirty="0" err="1"/>
            <a:t>Kontuusiovammat</a:t>
          </a:r>
          <a:endParaRPr lang="en-US" dirty="0"/>
        </a:p>
      </dgm:t>
    </dgm:pt>
    <dgm:pt modelId="{6038628D-CACF-4E43-A819-986FA9AD068C}" type="parTrans" cxnId="{91A0B010-7025-4F29-A1CD-1866558E6B62}">
      <dgm:prSet/>
      <dgm:spPr/>
      <dgm:t>
        <a:bodyPr/>
        <a:lstStyle/>
        <a:p>
          <a:endParaRPr lang="en-US"/>
        </a:p>
      </dgm:t>
    </dgm:pt>
    <dgm:pt modelId="{1C854166-7493-4EEF-B9DA-FB331FFFDC72}" type="sibTrans" cxnId="{91A0B010-7025-4F29-A1CD-1866558E6B62}">
      <dgm:prSet/>
      <dgm:spPr/>
      <dgm:t>
        <a:bodyPr/>
        <a:lstStyle/>
        <a:p>
          <a:endParaRPr lang="en-US"/>
        </a:p>
      </dgm:t>
    </dgm:pt>
    <dgm:pt modelId="{AAB82B88-779E-46F7-879F-EB53D4F06C32}">
      <dgm:prSet/>
      <dgm:spPr/>
      <dgm:t>
        <a:bodyPr/>
        <a:lstStyle/>
        <a:p>
          <a:r>
            <a:rPr lang="fi-FI" i="1"/>
            <a:t>Hermovammat</a:t>
          </a:r>
          <a:endParaRPr lang="en-US"/>
        </a:p>
      </dgm:t>
    </dgm:pt>
    <dgm:pt modelId="{F134D82A-3611-4D42-BCB3-7FE0290F35EE}" type="parTrans" cxnId="{721656C0-8C79-4B70-914B-55A5D1DC4C5A}">
      <dgm:prSet/>
      <dgm:spPr/>
      <dgm:t>
        <a:bodyPr/>
        <a:lstStyle/>
        <a:p>
          <a:endParaRPr lang="en-US"/>
        </a:p>
      </dgm:t>
    </dgm:pt>
    <dgm:pt modelId="{7084A79A-C77D-4513-A397-F4D25C4C6E10}" type="sibTrans" cxnId="{721656C0-8C79-4B70-914B-55A5D1DC4C5A}">
      <dgm:prSet/>
      <dgm:spPr/>
      <dgm:t>
        <a:bodyPr/>
        <a:lstStyle/>
        <a:p>
          <a:endParaRPr lang="en-US"/>
        </a:p>
      </dgm:t>
    </dgm:pt>
    <dgm:pt modelId="{160F6EC9-14C7-42EA-8ACB-189E6068DDF5}">
      <dgm:prSet/>
      <dgm:spPr/>
      <dgm:t>
        <a:bodyPr/>
        <a:lstStyle/>
        <a:p>
          <a:r>
            <a:rPr lang="fi-FI" i="1"/>
            <a:t>Jännevammat</a:t>
          </a:r>
          <a:endParaRPr lang="en-US"/>
        </a:p>
      </dgm:t>
    </dgm:pt>
    <dgm:pt modelId="{75922BF9-B2F2-4E43-8E43-71976948AEBB}" type="parTrans" cxnId="{9ABB2065-23E5-4B3F-B633-876DD4547CF1}">
      <dgm:prSet/>
      <dgm:spPr/>
      <dgm:t>
        <a:bodyPr/>
        <a:lstStyle/>
        <a:p>
          <a:endParaRPr lang="en-US"/>
        </a:p>
      </dgm:t>
    </dgm:pt>
    <dgm:pt modelId="{C1B5735C-C5D2-4056-A889-6310F5B39800}" type="sibTrans" cxnId="{9ABB2065-23E5-4B3F-B633-876DD4547CF1}">
      <dgm:prSet/>
      <dgm:spPr/>
      <dgm:t>
        <a:bodyPr/>
        <a:lstStyle/>
        <a:p>
          <a:endParaRPr lang="en-US"/>
        </a:p>
      </dgm:t>
    </dgm:pt>
    <dgm:pt modelId="{1E3EB91D-42E8-4917-93A8-C62C5BD1C9AB}">
      <dgm:prSet/>
      <dgm:spPr/>
      <dgm:t>
        <a:bodyPr/>
        <a:lstStyle/>
        <a:p>
          <a:r>
            <a:rPr lang="fi-FI" i="1"/>
            <a:t>Slipping peroneus</a:t>
          </a:r>
          <a:r>
            <a:rPr lang="fi-FI"/>
            <a:t> </a:t>
          </a:r>
          <a:endParaRPr lang="en-US"/>
        </a:p>
      </dgm:t>
    </dgm:pt>
    <dgm:pt modelId="{A0E8AD24-6907-40C5-B796-C3F57DB4ECDE}" type="parTrans" cxnId="{1984176B-BCE7-49B8-B114-6E1BA693AFB3}">
      <dgm:prSet/>
      <dgm:spPr/>
      <dgm:t>
        <a:bodyPr/>
        <a:lstStyle/>
        <a:p>
          <a:endParaRPr lang="en-US"/>
        </a:p>
      </dgm:t>
    </dgm:pt>
    <dgm:pt modelId="{4E7A1280-AAE0-4845-8A52-492B0D346672}" type="sibTrans" cxnId="{1984176B-BCE7-49B8-B114-6E1BA693AFB3}">
      <dgm:prSet/>
      <dgm:spPr/>
      <dgm:t>
        <a:bodyPr/>
        <a:lstStyle/>
        <a:p>
          <a:endParaRPr lang="en-US"/>
        </a:p>
      </dgm:t>
    </dgm:pt>
    <dgm:pt modelId="{68F31E73-638C-4765-B043-6F0303BA090D}">
      <dgm:prSet/>
      <dgm:spPr/>
      <dgm:t>
        <a:bodyPr/>
        <a:lstStyle/>
        <a:p>
          <a:r>
            <a:rPr lang="fi-FI" i="1"/>
            <a:t>Cuboideum syndrooma</a:t>
          </a:r>
          <a:endParaRPr lang="en-US"/>
        </a:p>
      </dgm:t>
    </dgm:pt>
    <dgm:pt modelId="{47D27FD8-0605-409F-9FB6-522C0181E99B}" type="parTrans" cxnId="{0736A574-6158-4DDA-B53D-F048F1590B61}">
      <dgm:prSet/>
      <dgm:spPr/>
      <dgm:t>
        <a:bodyPr/>
        <a:lstStyle/>
        <a:p>
          <a:endParaRPr lang="en-US"/>
        </a:p>
      </dgm:t>
    </dgm:pt>
    <dgm:pt modelId="{850E2A9A-A90F-45BF-B137-FF1F1F0978A0}" type="sibTrans" cxnId="{0736A574-6158-4DDA-B53D-F048F1590B61}">
      <dgm:prSet/>
      <dgm:spPr/>
      <dgm:t>
        <a:bodyPr/>
        <a:lstStyle/>
        <a:p>
          <a:endParaRPr lang="en-US"/>
        </a:p>
      </dgm:t>
    </dgm:pt>
    <dgm:pt modelId="{4022CE41-F6E0-4506-8109-CB1441259A05}">
      <dgm:prSet/>
      <dgm:spPr/>
      <dgm:t>
        <a:bodyPr/>
        <a:lstStyle/>
        <a:p>
          <a:r>
            <a:rPr lang="fi-FI" i="1" dirty="0"/>
            <a:t>Sinus </a:t>
          </a:r>
          <a:r>
            <a:rPr lang="fi-FI" i="1" dirty="0" err="1"/>
            <a:t>tarsi</a:t>
          </a:r>
          <a:r>
            <a:rPr lang="fi-FI" i="1" dirty="0"/>
            <a:t>-syndrooma</a:t>
          </a:r>
          <a:r>
            <a:rPr lang="fi-FI" dirty="0"/>
            <a:t> </a:t>
          </a:r>
          <a:endParaRPr lang="en-US" dirty="0"/>
        </a:p>
      </dgm:t>
    </dgm:pt>
    <dgm:pt modelId="{65D9749A-351B-4A8F-9CF5-BF5FDD6CFE85}" type="parTrans" cxnId="{EEAABEFB-042D-43C8-91A5-549166B05F73}">
      <dgm:prSet/>
      <dgm:spPr/>
      <dgm:t>
        <a:bodyPr/>
        <a:lstStyle/>
        <a:p>
          <a:endParaRPr lang="en-US"/>
        </a:p>
      </dgm:t>
    </dgm:pt>
    <dgm:pt modelId="{6923604A-0547-4259-9F63-776994EF150B}" type="sibTrans" cxnId="{EEAABEFB-042D-43C8-91A5-549166B05F73}">
      <dgm:prSet/>
      <dgm:spPr/>
      <dgm:t>
        <a:bodyPr/>
        <a:lstStyle/>
        <a:p>
          <a:endParaRPr lang="en-US"/>
        </a:p>
      </dgm:t>
    </dgm:pt>
    <dgm:pt modelId="{2F60062F-C5CC-417B-A2D5-2A26AAA8F0A5}" type="pres">
      <dgm:prSet presAssocID="{FED3448C-013F-48A1-A027-A6581C7CA293}" presName="vert0" presStyleCnt="0">
        <dgm:presLayoutVars>
          <dgm:dir/>
          <dgm:animOne val="branch"/>
          <dgm:animLvl val="lvl"/>
        </dgm:presLayoutVars>
      </dgm:prSet>
      <dgm:spPr/>
    </dgm:pt>
    <dgm:pt modelId="{197F113D-50BB-4601-BA2C-F5585A1D2460}" type="pres">
      <dgm:prSet presAssocID="{DB1F8B71-DB85-4511-8745-6C0FFBE59DA2}" presName="thickLine" presStyleLbl="alignNode1" presStyleIdx="0" presStyleCnt="6"/>
      <dgm:spPr/>
    </dgm:pt>
    <dgm:pt modelId="{A52F6EF5-5769-4118-A280-A729CADEFD11}" type="pres">
      <dgm:prSet presAssocID="{DB1F8B71-DB85-4511-8745-6C0FFBE59DA2}" presName="horz1" presStyleCnt="0"/>
      <dgm:spPr/>
    </dgm:pt>
    <dgm:pt modelId="{E9BBAA7B-A4AB-4063-9455-9B3D3EA0FA60}" type="pres">
      <dgm:prSet presAssocID="{DB1F8B71-DB85-4511-8745-6C0FFBE59DA2}" presName="tx1" presStyleLbl="revTx" presStyleIdx="0" presStyleCnt="6"/>
      <dgm:spPr/>
    </dgm:pt>
    <dgm:pt modelId="{BEFCC752-CFEB-45D7-AACF-5DAB7779DC7E}" type="pres">
      <dgm:prSet presAssocID="{DB1F8B71-DB85-4511-8745-6C0FFBE59DA2}" presName="vert1" presStyleCnt="0"/>
      <dgm:spPr/>
    </dgm:pt>
    <dgm:pt modelId="{0F20157A-F5C0-47C1-9862-EC028003E6AD}" type="pres">
      <dgm:prSet presAssocID="{AAB82B88-779E-46F7-879F-EB53D4F06C32}" presName="thickLine" presStyleLbl="alignNode1" presStyleIdx="1" presStyleCnt="6"/>
      <dgm:spPr/>
    </dgm:pt>
    <dgm:pt modelId="{0F68EFE2-D2BA-42A0-96AE-47CEEFD6D00E}" type="pres">
      <dgm:prSet presAssocID="{AAB82B88-779E-46F7-879F-EB53D4F06C32}" presName="horz1" presStyleCnt="0"/>
      <dgm:spPr/>
    </dgm:pt>
    <dgm:pt modelId="{9FA85E61-EF55-4229-9C4C-8176AF9EBAD9}" type="pres">
      <dgm:prSet presAssocID="{AAB82B88-779E-46F7-879F-EB53D4F06C32}" presName="tx1" presStyleLbl="revTx" presStyleIdx="1" presStyleCnt="6"/>
      <dgm:spPr/>
    </dgm:pt>
    <dgm:pt modelId="{509EF81D-1690-4814-8B3B-28DF449F0CCC}" type="pres">
      <dgm:prSet presAssocID="{AAB82B88-779E-46F7-879F-EB53D4F06C32}" presName="vert1" presStyleCnt="0"/>
      <dgm:spPr/>
    </dgm:pt>
    <dgm:pt modelId="{829FAC11-7714-42F5-B091-692A7CB404F9}" type="pres">
      <dgm:prSet presAssocID="{160F6EC9-14C7-42EA-8ACB-189E6068DDF5}" presName="thickLine" presStyleLbl="alignNode1" presStyleIdx="2" presStyleCnt="6"/>
      <dgm:spPr/>
    </dgm:pt>
    <dgm:pt modelId="{8A9155BC-973C-4F2D-A341-04F44AD60A01}" type="pres">
      <dgm:prSet presAssocID="{160F6EC9-14C7-42EA-8ACB-189E6068DDF5}" presName="horz1" presStyleCnt="0"/>
      <dgm:spPr/>
    </dgm:pt>
    <dgm:pt modelId="{18F7A26E-3E86-4DA0-8FCB-A4BEF3E6CFEF}" type="pres">
      <dgm:prSet presAssocID="{160F6EC9-14C7-42EA-8ACB-189E6068DDF5}" presName="tx1" presStyleLbl="revTx" presStyleIdx="2" presStyleCnt="6"/>
      <dgm:spPr/>
    </dgm:pt>
    <dgm:pt modelId="{1C23B4B4-0FFF-402B-8958-18EF53CE6B4E}" type="pres">
      <dgm:prSet presAssocID="{160F6EC9-14C7-42EA-8ACB-189E6068DDF5}" presName="vert1" presStyleCnt="0"/>
      <dgm:spPr/>
    </dgm:pt>
    <dgm:pt modelId="{DA61E242-9D30-483E-B474-789AB3850543}" type="pres">
      <dgm:prSet presAssocID="{1E3EB91D-42E8-4917-93A8-C62C5BD1C9AB}" presName="thickLine" presStyleLbl="alignNode1" presStyleIdx="3" presStyleCnt="6"/>
      <dgm:spPr/>
    </dgm:pt>
    <dgm:pt modelId="{CECD4914-7155-43CA-8D25-59FF612B63C8}" type="pres">
      <dgm:prSet presAssocID="{1E3EB91D-42E8-4917-93A8-C62C5BD1C9AB}" presName="horz1" presStyleCnt="0"/>
      <dgm:spPr/>
    </dgm:pt>
    <dgm:pt modelId="{B51A2423-5E12-4FB5-A1F4-055113DDE04A}" type="pres">
      <dgm:prSet presAssocID="{1E3EB91D-42E8-4917-93A8-C62C5BD1C9AB}" presName="tx1" presStyleLbl="revTx" presStyleIdx="3" presStyleCnt="6"/>
      <dgm:spPr/>
    </dgm:pt>
    <dgm:pt modelId="{F9B8C6C7-B17D-427C-A73F-EF081656F1BB}" type="pres">
      <dgm:prSet presAssocID="{1E3EB91D-42E8-4917-93A8-C62C5BD1C9AB}" presName="vert1" presStyleCnt="0"/>
      <dgm:spPr/>
    </dgm:pt>
    <dgm:pt modelId="{95DE90E0-B1BE-4A31-BFE7-10953415C9FA}" type="pres">
      <dgm:prSet presAssocID="{68F31E73-638C-4765-B043-6F0303BA090D}" presName="thickLine" presStyleLbl="alignNode1" presStyleIdx="4" presStyleCnt="6"/>
      <dgm:spPr/>
    </dgm:pt>
    <dgm:pt modelId="{5ADB2C92-9084-4488-9195-5A1BE1CC5DE4}" type="pres">
      <dgm:prSet presAssocID="{68F31E73-638C-4765-B043-6F0303BA090D}" presName="horz1" presStyleCnt="0"/>
      <dgm:spPr/>
    </dgm:pt>
    <dgm:pt modelId="{199111C7-A7C3-4DCA-87DB-67C9FD471A43}" type="pres">
      <dgm:prSet presAssocID="{68F31E73-638C-4765-B043-6F0303BA090D}" presName="tx1" presStyleLbl="revTx" presStyleIdx="4" presStyleCnt="6"/>
      <dgm:spPr/>
    </dgm:pt>
    <dgm:pt modelId="{4B3A51E0-3CDE-45AD-9435-7B11CD8C5C43}" type="pres">
      <dgm:prSet presAssocID="{68F31E73-638C-4765-B043-6F0303BA090D}" presName="vert1" presStyleCnt="0"/>
      <dgm:spPr/>
    </dgm:pt>
    <dgm:pt modelId="{5C3D1DBA-CE6E-4E09-AC3E-3AF040D4FD2B}" type="pres">
      <dgm:prSet presAssocID="{4022CE41-F6E0-4506-8109-CB1441259A05}" presName="thickLine" presStyleLbl="alignNode1" presStyleIdx="5" presStyleCnt="6"/>
      <dgm:spPr/>
    </dgm:pt>
    <dgm:pt modelId="{80782CDD-AAC6-44DE-AA2A-397AA9331E31}" type="pres">
      <dgm:prSet presAssocID="{4022CE41-F6E0-4506-8109-CB1441259A05}" presName="horz1" presStyleCnt="0"/>
      <dgm:spPr/>
    </dgm:pt>
    <dgm:pt modelId="{61056D87-DA5A-452D-BF75-15F05F49B6A1}" type="pres">
      <dgm:prSet presAssocID="{4022CE41-F6E0-4506-8109-CB1441259A05}" presName="tx1" presStyleLbl="revTx" presStyleIdx="5" presStyleCnt="6"/>
      <dgm:spPr/>
    </dgm:pt>
    <dgm:pt modelId="{152D4E56-90C8-4DDF-A047-275872036F70}" type="pres">
      <dgm:prSet presAssocID="{4022CE41-F6E0-4506-8109-CB1441259A05}" presName="vert1" presStyleCnt="0"/>
      <dgm:spPr/>
    </dgm:pt>
  </dgm:ptLst>
  <dgm:cxnLst>
    <dgm:cxn modelId="{91A0B010-7025-4F29-A1CD-1866558E6B62}" srcId="{FED3448C-013F-48A1-A027-A6581C7CA293}" destId="{DB1F8B71-DB85-4511-8745-6C0FFBE59DA2}" srcOrd="0" destOrd="0" parTransId="{6038628D-CACF-4E43-A819-986FA9AD068C}" sibTransId="{1C854166-7493-4EEF-B9DA-FB331FFFDC72}"/>
    <dgm:cxn modelId="{7D87BB24-7B0F-4FDE-AFD4-2F19EBB8814D}" type="presOf" srcId="{4022CE41-F6E0-4506-8109-CB1441259A05}" destId="{61056D87-DA5A-452D-BF75-15F05F49B6A1}" srcOrd="0" destOrd="0" presId="urn:microsoft.com/office/officeart/2008/layout/LinedList"/>
    <dgm:cxn modelId="{C250B029-BFAE-43D4-8529-C1AA1F924AEA}" type="presOf" srcId="{68F31E73-638C-4765-B043-6F0303BA090D}" destId="{199111C7-A7C3-4DCA-87DB-67C9FD471A43}" srcOrd="0" destOrd="0" presId="urn:microsoft.com/office/officeart/2008/layout/LinedList"/>
    <dgm:cxn modelId="{F4E8B741-9A94-40FF-8D50-BBC92660817B}" type="presOf" srcId="{FED3448C-013F-48A1-A027-A6581C7CA293}" destId="{2F60062F-C5CC-417B-A2D5-2A26AAA8F0A5}" srcOrd="0" destOrd="0" presId="urn:microsoft.com/office/officeart/2008/layout/LinedList"/>
    <dgm:cxn modelId="{9ABB2065-23E5-4B3F-B633-876DD4547CF1}" srcId="{FED3448C-013F-48A1-A027-A6581C7CA293}" destId="{160F6EC9-14C7-42EA-8ACB-189E6068DDF5}" srcOrd="2" destOrd="0" parTransId="{75922BF9-B2F2-4E43-8E43-71976948AEBB}" sibTransId="{C1B5735C-C5D2-4056-A889-6310F5B39800}"/>
    <dgm:cxn modelId="{1984176B-BCE7-49B8-B114-6E1BA693AFB3}" srcId="{FED3448C-013F-48A1-A027-A6581C7CA293}" destId="{1E3EB91D-42E8-4917-93A8-C62C5BD1C9AB}" srcOrd="3" destOrd="0" parTransId="{A0E8AD24-6907-40C5-B796-C3F57DB4ECDE}" sibTransId="{4E7A1280-AAE0-4845-8A52-492B0D346672}"/>
    <dgm:cxn modelId="{0736A574-6158-4DDA-B53D-F048F1590B61}" srcId="{FED3448C-013F-48A1-A027-A6581C7CA293}" destId="{68F31E73-638C-4765-B043-6F0303BA090D}" srcOrd="4" destOrd="0" parTransId="{47D27FD8-0605-409F-9FB6-522C0181E99B}" sibTransId="{850E2A9A-A90F-45BF-B137-FF1F1F0978A0}"/>
    <dgm:cxn modelId="{6A379F92-1155-4493-8D9C-378F4A48F4C4}" type="presOf" srcId="{1E3EB91D-42E8-4917-93A8-C62C5BD1C9AB}" destId="{B51A2423-5E12-4FB5-A1F4-055113DDE04A}" srcOrd="0" destOrd="0" presId="urn:microsoft.com/office/officeart/2008/layout/LinedList"/>
    <dgm:cxn modelId="{F7243299-9C1A-4A57-9370-74F171F58C70}" type="presOf" srcId="{AAB82B88-779E-46F7-879F-EB53D4F06C32}" destId="{9FA85E61-EF55-4229-9C4C-8176AF9EBAD9}" srcOrd="0" destOrd="0" presId="urn:microsoft.com/office/officeart/2008/layout/LinedList"/>
    <dgm:cxn modelId="{05861EB7-A0AF-4758-8B39-B296C37741A0}" type="presOf" srcId="{160F6EC9-14C7-42EA-8ACB-189E6068DDF5}" destId="{18F7A26E-3E86-4DA0-8FCB-A4BEF3E6CFEF}" srcOrd="0" destOrd="0" presId="urn:microsoft.com/office/officeart/2008/layout/LinedList"/>
    <dgm:cxn modelId="{C95CE1BD-05E9-4942-8CF2-D8488E40E34E}" type="presOf" srcId="{DB1F8B71-DB85-4511-8745-6C0FFBE59DA2}" destId="{E9BBAA7B-A4AB-4063-9455-9B3D3EA0FA60}" srcOrd="0" destOrd="0" presId="urn:microsoft.com/office/officeart/2008/layout/LinedList"/>
    <dgm:cxn modelId="{721656C0-8C79-4B70-914B-55A5D1DC4C5A}" srcId="{FED3448C-013F-48A1-A027-A6581C7CA293}" destId="{AAB82B88-779E-46F7-879F-EB53D4F06C32}" srcOrd="1" destOrd="0" parTransId="{F134D82A-3611-4D42-BCB3-7FE0290F35EE}" sibTransId="{7084A79A-C77D-4513-A397-F4D25C4C6E10}"/>
    <dgm:cxn modelId="{EEAABEFB-042D-43C8-91A5-549166B05F73}" srcId="{FED3448C-013F-48A1-A027-A6581C7CA293}" destId="{4022CE41-F6E0-4506-8109-CB1441259A05}" srcOrd="5" destOrd="0" parTransId="{65D9749A-351B-4A8F-9CF5-BF5FDD6CFE85}" sibTransId="{6923604A-0547-4259-9F63-776994EF150B}"/>
    <dgm:cxn modelId="{A6255AAA-1941-473E-BDCE-0F5580073345}" type="presParOf" srcId="{2F60062F-C5CC-417B-A2D5-2A26AAA8F0A5}" destId="{197F113D-50BB-4601-BA2C-F5585A1D2460}" srcOrd="0" destOrd="0" presId="urn:microsoft.com/office/officeart/2008/layout/LinedList"/>
    <dgm:cxn modelId="{29FE0ED3-264E-404E-8082-C94346CEDBA3}" type="presParOf" srcId="{2F60062F-C5CC-417B-A2D5-2A26AAA8F0A5}" destId="{A52F6EF5-5769-4118-A280-A729CADEFD11}" srcOrd="1" destOrd="0" presId="urn:microsoft.com/office/officeart/2008/layout/LinedList"/>
    <dgm:cxn modelId="{EB753E03-DA44-4DB2-A708-8EB1F10D0BB5}" type="presParOf" srcId="{A52F6EF5-5769-4118-A280-A729CADEFD11}" destId="{E9BBAA7B-A4AB-4063-9455-9B3D3EA0FA60}" srcOrd="0" destOrd="0" presId="urn:microsoft.com/office/officeart/2008/layout/LinedList"/>
    <dgm:cxn modelId="{1003E1AE-DCFB-4334-B07A-392243B96AC9}" type="presParOf" srcId="{A52F6EF5-5769-4118-A280-A729CADEFD11}" destId="{BEFCC752-CFEB-45D7-AACF-5DAB7779DC7E}" srcOrd="1" destOrd="0" presId="urn:microsoft.com/office/officeart/2008/layout/LinedList"/>
    <dgm:cxn modelId="{1F8E8B00-FF87-4CA9-A69F-E330C6821E60}" type="presParOf" srcId="{2F60062F-C5CC-417B-A2D5-2A26AAA8F0A5}" destId="{0F20157A-F5C0-47C1-9862-EC028003E6AD}" srcOrd="2" destOrd="0" presId="urn:microsoft.com/office/officeart/2008/layout/LinedList"/>
    <dgm:cxn modelId="{59ACA90B-DDEE-4E22-B9BB-85DE4486298C}" type="presParOf" srcId="{2F60062F-C5CC-417B-A2D5-2A26AAA8F0A5}" destId="{0F68EFE2-D2BA-42A0-96AE-47CEEFD6D00E}" srcOrd="3" destOrd="0" presId="urn:microsoft.com/office/officeart/2008/layout/LinedList"/>
    <dgm:cxn modelId="{A83732BD-3E75-4D06-B690-F116131AB66D}" type="presParOf" srcId="{0F68EFE2-D2BA-42A0-96AE-47CEEFD6D00E}" destId="{9FA85E61-EF55-4229-9C4C-8176AF9EBAD9}" srcOrd="0" destOrd="0" presId="urn:microsoft.com/office/officeart/2008/layout/LinedList"/>
    <dgm:cxn modelId="{FEB60C8C-A4C5-4226-8365-EB91D1E8A0A5}" type="presParOf" srcId="{0F68EFE2-D2BA-42A0-96AE-47CEEFD6D00E}" destId="{509EF81D-1690-4814-8B3B-28DF449F0CCC}" srcOrd="1" destOrd="0" presId="urn:microsoft.com/office/officeart/2008/layout/LinedList"/>
    <dgm:cxn modelId="{F5F7891D-79D1-4D1C-B46F-CDA3B8E1AEBB}" type="presParOf" srcId="{2F60062F-C5CC-417B-A2D5-2A26AAA8F0A5}" destId="{829FAC11-7714-42F5-B091-692A7CB404F9}" srcOrd="4" destOrd="0" presId="urn:microsoft.com/office/officeart/2008/layout/LinedList"/>
    <dgm:cxn modelId="{CB9F6175-FA0A-41C0-856F-802580A7C04A}" type="presParOf" srcId="{2F60062F-C5CC-417B-A2D5-2A26AAA8F0A5}" destId="{8A9155BC-973C-4F2D-A341-04F44AD60A01}" srcOrd="5" destOrd="0" presId="urn:microsoft.com/office/officeart/2008/layout/LinedList"/>
    <dgm:cxn modelId="{52A19D5E-70DA-480E-8CD2-1A876A3BDDB5}" type="presParOf" srcId="{8A9155BC-973C-4F2D-A341-04F44AD60A01}" destId="{18F7A26E-3E86-4DA0-8FCB-A4BEF3E6CFEF}" srcOrd="0" destOrd="0" presId="urn:microsoft.com/office/officeart/2008/layout/LinedList"/>
    <dgm:cxn modelId="{668B79DE-D513-42CA-B8E4-91CCEC1FBBB4}" type="presParOf" srcId="{8A9155BC-973C-4F2D-A341-04F44AD60A01}" destId="{1C23B4B4-0FFF-402B-8958-18EF53CE6B4E}" srcOrd="1" destOrd="0" presId="urn:microsoft.com/office/officeart/2008/layout/LinedList"/>
    <dgm:cxn modelId="{948AA01C-2141-4E6D-9216-719DCB4B1CFD}" type="presParOf" srcId="{2F60062F-C5CC-417B-A2D5-2A26AAA8F0A5}" destId="{DA61E242-9D30-483E-B474-789AB3850543}" srcOrd="6" destOrd="0" presId="urn:microsoft.com/office/officeart/2008/layout/LinedList"/>
    <dgm:cxn modelId="{19DAC96C-2013-446F-ACBB-0F1350ECFF2B}" type="presParOf" srcId="{2F60062F-C5CC-417B-A2D5-2A26AAA8F0A5}" destId="{CECD4914-7155-43CA-8D25-59FF612B63C8}" srcOrd="7" destOrd="0" presId="urn:microsoft.com/office/officeart/2008/layout/LinedList"/>
    <dgm:cxn modelId="{761B2325-F103-4A37-9531-8D38766452C8}" type="presParOf" srcId="{CECD4914-7155-43CA-8D25-59FF612B63C8}" destId="{B51A2423-5E12-4FB5-A1F4-055113DDE04A}" srcOrd="0" destOrd="0" presId="urn:microsoft.com/office/officeart/2008/layout/LinedList"/>
    <dgm:cxn modelId="{D6C7A795-ECD0-41AA-815E-8127FA614BE7}" type="presParOf" srcId="{CECD4914-7155-43CA-8D25-59FF612B63C8}" destId="{F9B8C6C7-B17D-427C-A73F-EF081656F1BB}" srcOrd="1" destOrd="0" presId="urn:microsoft.com/office/officeart/2008/layout/LinedList"/>
    <dgm:cxn modelId="{8C95E518-8B94-46F5-803D-D5442D1265B3}" type="presParOf" srcId="{2F60062F-C5CC-417B-A2D5-2A26AAA8F0A5}" destId="{95DE90E0-B1BE-4A31-BFE7-10953415C9FA}" srcOrd="8" destOrd="0" presId="urn:microsoft.com/office/officeart/2008/layout/LinedList"/>
    <dgm:cxn modelId="{34FFD2C5-F680-40B9-BA0D-3BD4704D660E}" type="presParOf" srcId="{2F60062F-C5CC-417B-A2D5-2A26AAA8F0A5}" destId="{5ADB2C92-9084-4488-9195-5A1BE1CC5DE4}" srcOrd="9" destOrd="0" presId="urn:microsoft.com/office/officeart/2008/layout/LinedList"/>
    <dgm:cxn modelId="{454FDD19-4BFB-4D20-82C3-CAE2DAC12FBE}" type="presParOf" srcId="{5ADB2C92-9084-4488-9195-5A1BE1CC5DE4}" destId="{199111C7-A7C3-4DCA-87DB-67C9FD471A43}" srcOrd="0" destOrd="0" presId="urn:microsoft.com/office/officeart/2008/layout/LinedList"/>
    <dgm:cxn modelId="{A92ED2AB-B208-4B4A-84C9-1A5BDEE8F5DF}" type="presParOf" srcId="{5ADB2C92-9084-4488-9195-5A1BE1CC5DE4}" destId="{4B3A51E0-3CDE-45AD-9435-7B11CD8C5C43}" srcOrd="1" destOrd="0" presId="urn:microsoft.com/office/officeart/2008/layout/LinedList"/>
    <dgm:cxn modelId="{7B8235D1-6DA4-4C58-B9DA-1A4F2ED939D1}" type="presParOf" srcId="{2F60062F-C5CC-417B-A2D5-2A26AAA8F0A5}" destId="{5C3D1DBA-CE6E-4E09-AC3E-3AF040D4FD2B}" srcOrd="10" destOrd="0" presId="urn:microsoft.com/office/officeart/2008/layout/LinedList"/>
    <dgm:cxn modelId="{C8363187-405F-4883-9256-EC39EF9A7623}" type="presParOf" srcId="{2F60062F-C5CC-417B-A2D5-2A26AAA8F0A5}" destId="{80782CDD-AAC6-44DE-AA2A-397AA9331E31}" srcOrd="11" destOrd="0" presId="urn:microsoft.com/office/officeart/2008/layout/LinedList"/>
    <dgm:cxn modelId="{984E91A8-F3E0-4C33-898F-601389592A2F}" type="presParOf" srcId="{80782CDD-AAC6-44DE-AA2A-397AA9331E31}" destId="{61056D87-DA5A-452D-BF75-15F05F49B6A1}" srcOrd="0" destOrd="0" presId="urn:microsoft.com/office/officeart/2008/layout/LinedList"/>
    <dgm:cxn modelId="{22BC57BE-FF3C-4ADD-B550-14FF65DAC888}" type="presParOf" srcId="{80782CDD-AAC6-44DE-AA2A-397AA9331E31}" destId="{152D4E56-90C8-4DDF-A047-275872036F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733FC-2AA1-4EE8-983A-D0E073649C19}">
      <dsp:nvSpPr>
        <dsp:cNvPr id="0" name=""/>
        <dsp:cNvSpPr/>
      </dsp:nvSpPr>
      <dsp:spPr>
        <a:xfrm>
          <a:off x="0" y="0"/>
          <a:ext cx="3414946" cy="41928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022350">
            <a:lnSpc>
              <a:spcPct val="90000"/>
            </a:lnSpc>
            <a:spcBef>
              <a:spcPct val="0"/>
            </a:spcBef>
            <a:spcAft>
              <a:spcPct val="35000"/>
            </a:spcAft>
            <a:buNone/>
          </a:pPr>
          <a:r>
            <a:rPr lang="fi-FI" sz="2300" kern="1200"/>
            <a:t>Lateraaliset ligamentit: inversio- ja sisäkiertosuuntainen mekanismi (nilkan asennon merkitys?)</a:t>
          </a:r>
          <a:endParaRPr lang="en-US" sz="2300" kern="1200"/>
        </a:p>
      </dsp:txBody>
      <dsp:txXfrm>
        <a:off x="0" y="1593265"/>
        <a:ext cx="3414946" cy="2515683"/>
      </dsp:txXfrm>
    </dsp:sp>
    <dsp:sp modelId="{8A192D89-29C5-4DD0-BA4D-196A8EDB9E07}">
      <dsp:nvSpPr>
        <dsp:cNvPr id="0" name=""/>
        <dsp:cNvSpPr/>
      </dsp:nvSpPr>
      <dsp:spPr>
        <a:xfrm>
          <a:off x="1078552" y="419280"/>
          <a:ext cx="1257841" cy="125784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99A05733-7167-456C-B122-EBF79813CF44}">
      <dsp:nvSpPr>
        <dsp:cNvPr id="0" name=""/>
        <dsp:cNvSpPr/>
      </dsp:nvSpPr>
      <dsp:spPr>
        <a:xfrm>
          <a:off x="0" y="4192733"/>
          <a:ext cx="3414946"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3322F-379F-4E2E-8DD3-D4759D11356F}">
      <dsp:nvSpPr>
        <dsp:cNvPr id="0" name=""/>
        <dsp:cNvSpPr/>
      </dsp:nvSpPr>
      <dsp:spPr>
        <a:xfrm>
          <a:off x="3756441" y="0"/>
          <a:ext cx="3414946" cy="41928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022350">
            <a:lnSpc>
              <a:spcPct val="90000"/>
            </a:lnSpc>
            <a:spcBef>
              <a:spcPct val="0"/>
            </a:spcBef>
            <a:spcAft>
              <a:spcPct val="35000"/>
            </a:spcAft>
            <a:buNone/>
          </a:pPr>
          <a:r>
            <a:rPr lang="fi-FI" sz="2300" kern="1200"/>
            <a:t>Mediaaliset ligamentit:  eversio – ulkokiertosuuntainen mekanismi</a:t>
          </a:r>
          <a:endParaRPr lang="en-US" sz="2300" kern="1200"/>
        </a:p>
      </dsp:txBody>
      <dsp:txXfrm>
        <a:off x="3756441" y="1593265"/>
        <a:ext cx="3414946" cy="2515683"/>
      </dsp:txXfrm>
    </dsp:sp>
    <dsp:sp modelId="{3914E501-0BF1-4F34-8698-686CBA896C7A}">
      <dsp:nvSpPr>
        <dsp:cNvPr id="0" name=""/>
        <dsp:cNvSpPr/>
      </dsp:nvSpPr>
      <dsp:spPr>
        <a:xfrm>
          <a:off x="4834993" y="419280"/>
          <a:ext cx="1257841" cy="125784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5FAE2B13-EC74-4FFC-8761-BDF538F78D99}">
      <dsp:nvSpPr>
        <dsp:cNvPr id="0" name=""/>
        <dsp:cNvSpPr/>
      </dsp:nvSpPr>
      <dsp:spPr>
        <a:xfrm>
          <a:off x="3756441" y="4192733"/>
          <a:ext cx="3414946"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0ACE9-7B86-40A4-8CA6-C357894B9443}">
      <dsp:nvSpPr>
        <dsp:cNvPr id="0" name=""/>
        <dsp:cNvSpPr/>
      </dsp:nvSpPr>
      <dsp:spPr>
        <a:xfrm>
          <a:off x="7512882" y="0"/>
          <a:ext cx="3414946" cy="41928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022350">
            <a:lnSpc>
              <a:spcPct val="90000"/>
            </a:lnSpc>
            <a:spcBef>
              <a:spcPct val="0"/>
            </a:spcBef>
            <a:spcAft>
              <a:spcPct val="35000"/>
            </a:spcAft>
            <a:buNone/>
          </a:pPr>
          <a:r>
            <a:rPr lang="fi-FI" sz="2300" kern="1200"/>
            <a:t>Syndesmoosi:  jalan ulkokierto, voimakas dorsifleksio</a:t>
          </a:r>
          <a:endParaRPr lang="en-US" sz="2300" kern="1200"/>
        </a:p>
      </dsp:txBody>
      <dsp:txXfrm>
        <a:off x="7512882" y="1593265"/>
        <a:ext cx="3414946" cy="2515683"/>
      </dsp:txXfrm>
    </dsp:sp>
    <dsp:sp modelId="{CE421AC3-6CDE-4905-832D-D79B56DEDDEF}">
      <dsp:nvSpPr>
        <dsp:cNvPr id="0" name=""/>
        <dsp:cNvSpPr/>
      </dsp:nvSpPr>
      <dsp:spPr>
        <a:xfrm>
          <a:off x="8591434" y="419280"/>
          <a:ext cx="1257841" cy="125784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A142C42E-5716-4B68-85FC-F7F7CA50C2FD}">
      <dsp:nvSpPr>
        <dsp:cNvPr id="0" name=""/>
        <dsp:cNvSpPr/>
      </dsp:nvSpPr>
      <dsp:spPr>
        <a:xfrm>
          <a:off x="7512882" y="4192733"/>
          <a:ext cx="3414946"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F113D-50BB-4601-BA2C-F5585A1D2460}">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BAA7B-A4AB-4063-9455-9B3D3EA0FA60}">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i-FI" sz="3300" i="1" kern="1200" dirty="0" err="1"/>
            <a:t>Kontuusiovammat</a:t>
          </a:r>
          <a:endParaRPr lang="en-US" sz="3300" kern="1200" dirty="0"/>
        </a:p>
      </dsp:txBody>
      <dsp:txXfrm>
        <a:off x="0" y="2124"/>
        <a:ext cx="10515600" cy="724514"/>
      </dsp:txXfrm>
    </dsp:sp>
    <dsp:sp modelId="{0F20157A-F5C0-47C1-9862-EC028003E6AD}">
      <dsp:nvSpPr>
        <dsp:cNvPr id="0" name=""/>
        <dsp:cNvSpPr/>
      </dsp:nvSpPr>
      <dsp:spPr>
        <a:xfrm>
          <a:off x="0" y="72663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85E61-EF55-4229-9C4C-8176AF9EBAD9}">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i-FI" sz="3300" i="1" kern="1200"/>
            <a:t>Hermovammat</a:t>
          </a:r>
          <a:endParaRPr lang="en-US" sz="3300" kern="1200"/>
        </a:p>
      </dsp:txBody>
      <dsp:txXfrm>
        <a:off x="0" y="726639"/>
        <a:ext cx="10515600" cy="724514"/>
      </dsp:txXfrm>
    </dsp:sp>
    <dsp:sp modelId="{829FAC11-7714-42F5-B091-692A7CB404F9}">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26E-3E86-4DA0-8FCB-A4BEF3E6CFEF}">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i-FI" sz="3300" i="1" kern="1200"/>
            <a:t>Jännevammat</a:t>
          </a:r>
          <a:endParaRPr lang="en-US" sz="3300" kern="1200"/>
        </a:p>
      </dsp:txBody>
      <dsp:txXfrm>
        <a:off x="0" y="1451154"/>
        <a:ext cx="10515600" cy="724514"/>
      </dsp:txXfrm>
    </dsp:sp>
    <dsp:sp modelId="{DA61E242-9D30-483E-B474-789AB3850543}">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1A2423-5E12-4FB5-A1F4-055113DDE04A}">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i-FI" sz="3300" i="1" kern="1200"/>
            <a:t>Slipping peroneus</a:t>
          </a:r>
          <a:r>
            <a:rPr lang="fi-FI" sz="3300" kern="1200"/>
            <a:t> </a:t>
          </a:r>
          <a:endParaRPr lang="en-US" sz="3300" kern="1200"/>
        </a:p>
      </dsp:txBody>
      <dsp:txXfrm>
        <a:off x="0" y="2175669"/>
        <a:ext cx="10515600" cy="724514"/>
      </dsp:txXfrm>
    </dsp:sp>
    <dsp:sp modelId="{95DE90E0-B1BE-4A31-BFE7-10953415C9FA}">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111C7-A7C3-4DCA-87DB-67C9FD471A43}">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i-FI" sz="3300" i="1" kern="1200"/>
            <a:t>Cuboideum syndrooma</a:t>
          </a:r>
          <a:endParaRPr lang="en-US" sz="3300" kern="1200"/>
        </a:p>
      </dsp:txBody>
      <dsp:txXfrm>
        <a:off x="0" y="2900183"/>
        <a:ext cx="10515600" cy="724514"/>
      </dsp:txXfrm>
    </dsp:sp>
    <dsp:sp modelId="{5C3D1DBA-CE6E-4E09-AC3E-3AF040D4FD2B}">
      <dsp:nvSpPr>
        <dsp:cNvPr id="0" name=""/>
        <dsp:cNvSpPr/>
      </dsp:nvSpPr>
      <dsp:spPr>
        <a:xfrm>
          <a:off x="0" y="362469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56D87-DA5A-452D-BF75-15F05F49B6A1}">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fi-FI" sz="3300" i="1" kern="1200" dirty="0"/>
            <a:t>Sinus </a:t>
          </a:r>
          <a:r>
            <a:rPr lang="fi-FI" sz="3300" i="1" kern="1200" dirty="0" err="1"/>
            <a:t>tarsi</a:t>
          </a:r>
          <a:r>
            <a:rPr lang="fi-FI" sz="3300" i="1" kern="1200" dirty="0"/>
            <a:t>-syndrooma</a:t>
          </a:r>
          <a:r>
            <a:rPr lang="fi-FI" sz="3300" kern="1200" dirty="0"/>
            <a:t> </a:t>
          </a:r>
          <a:endParaRPr lang="en-US" sz="3300" kern="1200" dirty="0"/>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9E9A8-AAC5-40E6-89DE-522A39379265}" type="datetimeFigureOut">
              <a:rPr lang="fi-FI" smtClean="0"/>
              <a:t>14.12.2025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68ED7-647C-45F0-B8FF-718BE7394F8B}" type="slidenum">
              <a:rPr lang="fi-FI" smtClean="0"/>
              <a:t>‹#›</a:t>
            </a:fld>
            <a:endParaRPr lang="fi-FI"/>
          </a:p>
        </p:txBody>
      </p:sp>
    </p:spTree>
    <p:extLst>
      <p:ext uri="{BB962C8B-B14F-4D97-AF65-F5344CB8AC3E}">
        <p14:creationId xmlns:p14="http://schemas.microsoft.com/office/powerpoint/2010/main" val="2668621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768ED7-647C-45F0-B8FF-718BE7394F8B}" type="slidenum">
              <a:rPr lang="fi-FI" smtClean="0"/>
              <a:t>14</a:t>
            </a:fld>
            <a:endParaRPr lang="fi-FI"/>
          </a:p>
        </p:txBody>
      </p:sp>
    </p:spTree>
    <p:extLst>
      <p:ext uri="{BB962C8B-B14F-4D97-AF65-F5344CB8AC3E}">
        <p14:creationId xmlns:p14="http://schemas.microsoft.com/office/powerpoint/2010/main" val="421056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A1DD1A-DA60-39CC-E4F3-259C21C8BD0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949E14B-F47E-2AF8-53F5-40713F048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183A37C-A189-E70D-055E-6644CBC1A19A}"/>
              </a:ext>
            </a:extLst>
          </p:cNvPr>
          <p:cNvSpPr>
            <a:spLocks noGrp="1"/>
          </p:cNvSpPr>
          <p:nvPr>
            <p:ph type="dt" sz="half" idx="10"/>
          </p:nvPr>
        </p:nvSpPr>
        <p:spPr/>
        <p:txBody>
          <a:bodyPr/>
          <a:lstStyle/>
          <a:p>
            <a:fld id="{305B27E1-ED8D-4613-90C8-5717DF8747F0}" type="datetime1">
              <a:rPr lang="fi-FI" smtClean="0"/>
              <a:t>14.12.2025</a:t>
            </a:fld>
            <a:endParaRPr lang="fi-FI"/>
          </a:p>
        </p:txBody>
      </p:sp>
      <p:sp>
        <p:nvSpPr>
          <p:cNvPr id="5" name="Alatunnisteen paikkamerkki 4">
            <a:extLst>
              <a:ext uri="{FF2B5EF4-FFF2-40B4-BE49-F238E27FC236}">
                <a16:creationId xmlns:a16="http://schemas.microsoft.com/office/drawing/2014/main" id="{60E252E8-4295-568E-96AB-0683D300F575}"/>
              </a:ext>
            </a:extLst>
          </p:cNvPr>
          <p:cNvSpPr>
            <a:spLocks noGrp="1"/>
          </p:cNvSpPr>
          <p:nvPr>
            <p:ph type="ftr" sz="quarter" idx="11"/>
          </p:nvPr>
        </p:nvSpPr>
        <p:spPr/>
        <p:txBody>
          <a:bodyPr/>
          <a:lstStyle/>
          <a:p>
            <a:r>
              <a:rPr lang="fi-FI"/>
              <a:t>Joni Järvi, manipulatiivinen fysioterapeutti, erikoistunut alaraajaongelmiin</a:t>
            </a:r>
          </a:p>
        </p:txBody>
      </p:sp>
      <p:sp>
        <p:nvSpPr>
          <p:cNvPr id="6" name="Dian numeron paikkamerkki 5">
            <a:extLst>
              <a:ext uri="{FF2B5EF4-FFF2-40B4-BE49-F238E27FC236}">
                <a16:creationId xmlns:a16="http://schemas.microsoft.com/office/drawing/2014/main" id="{3C6E64B2-A57E-6599-0CC8-9CBF0884DC1F}"/>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111986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4FD4D-CDE8-CCAB-2516-3F1E627FC71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F26FC86-FE0B-DFA2-FFC9-6D123444FD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88D297-0B4C-5DA6-DE64-277539676F9F}"/>
              </a:ext>
            </a:extLst>
          </p:cNvPr>
          <p:cNvSpPr>
            <a:spLocks noGrp="1"/>
          </p:cNvSpPr>
          <p:nvPr>
            <p:ph type="dt" sz="half" idx="10"/>
          </p:nvPr>
        </p:nvSpPr>
        <p:spPr/>
        <p:txBody>
          <a:bodyPr/>
          <a:lstStyle/>
          <a:p>
            <a:fld id="{7BB7FCF4-8D13-4E78-B482-5EE3CBEC1C40}" type="datetime1">
              <a:rPr lang="fi-FI" smtClean="0"/>
              <a:t>14.12.2025</a:t>
            </a:fld>
            <a:endParaRPr lang="fi-FI"/>
          </a:p>
        </p:txBody>
      </p:sp>
      <p:sp>
        <p:nvSpPr>
          <p:cNvPr id="5" name="Alatunnisteen paikkamerkki 4">
            <a:extLst>
              <a:ext uri="{FF2B5EF4-FFF2-40B4-BE49-F238E27FC236}">
                <a16:creationId xmlns:a16="http://schemas.microsoft.com/office/drawing/2014/main" id="{019EECE0-11FA-2A11-3FE4-520F0FB45B33}"/>
              </a:ext>
            </a:extLst>
          </p:cNvPr>
          <p:cNvSpPr>
            <a:spLocks noGrp="1"/>
          </p:cNvSpPr>
          <p:nvPr>
            <p:ph type="ftr" sz="quarter" idx="11"/>
          </p:nvPr>
        </p:nvSpPr>
        <p:spPr/>
        <p:txBody>
          <a:bodyPr/>
          <a:lstStyle/>
          <a:p>
            <a:r>
              <a:rPr lang="fi-FI"/>
              <a:t>Joni Järvi, manipulatiivinen fysioterapeutti, erikoistunut alaraajaongelmiin</a:t>
            </a:r>
          </a:p>
        </p:txBody>
      </p:sp>
      <p:sp>
        <p:nvSpPr>
          <p:cNvPr id="6" name="Dian numeron paikkamerkki 5">
            <a:extLst>
              <a:ext uri="{FF2B5EF4-FFF2-40B4-BE49-F238E27FC236}">
                <a16:creationId xmlns:a16="http://schemas.microsoft.com/office/drawing/2014/main" id="{DEAB0439-2ACD-AD0A-7AE7-E06C2220F1E3}"/>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183671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59352F1-B987-FC30-09EB-C7AEA5E7978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3375EFF-307D-E6E7-8F8C-DC4699C0C7E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34E5BD-2ABA-D0C4-DC11-EAB1B98D6E0F}"/>
              </a:ext>
            </a:extLst>
          </p:cNvPr>
          <p:cNvSpPr>
            <a:spLocks noGrp="1"/>
          </p:cNvSpPr>
          <p:nvPr>
            <p:ph type="dt" sz="half" idx="10"/>
          </p:nvPr>
        </p:nvSpPr>
        <p:spPr/>
        <p:txBody>
          <a:bodyPr/>
          <a:lstStyle/>
          <a:p>
            <a:fld id="{E0AA961D-1A6D-451D-8E4E-ACACFCC9B9F2}" type="datetime1">
              <a:rPr lang="fi-FI" smtClean="0"/>
              <a:t>14.12.2025</a:t>
            </a:fld>
            <a:endParaRPr lang="fi-FI"/>
          </a:p>
        </p:txBody>
      </p:sp>
      <p:sp>
        <p:nvSpPr>
          <p:cNvPr id="5" name="Alatunnisteen paikkamerkki 4">
            <a:extLst>
              <a:ext uri="{FF2B5EF4-FFF2-40B4-BE49-F238E27FC236}">
                <a16:creationId xmlns:a16="http://schemas.microsoft.com/office/drawing/2014/main" id="{5CC9D76E-6964-0C2B-183F-E39C408341CE}"/>
              </a:ext>
            </a:extLst>
          </p:cNvPr>
          <p:cNvSpPr>
            <a:spLocks noGrp="1"/>
          </p:cNvSpPr>
          <p:nvPr>
            <p:ph type="ftr" sz="quarter" idx="11"/>
          </p:nvPr>
        </p:nvSpPr>
        <p:spPr/>
        <p:txBody>
          <a:bodyPr/>
          <a:lstStyle/>
          <a:p>
            <a:r>
              <a:rPr lang="fi-FI"/>
              <a:t>Joni Järvi, manipulatiivinen fysioterapeutti, erikoistunut alaraajaongelmiin</a:t>
            </a:r>
          </a:p>
        </p:txBody>
      </p:sp>
      <p:sp>
        <p:nvSpPr>
          <p:cNvPr id="6" name="Dian numeron paikkamerkki 5">
            <a:extLst>
              <a:ext uri="{FF2B5EF4-FFF2-40B4-BE49-F238E27FC236}">
                <a16:creationId xmlns:a16="http://schemas.microsoft.com/office/drawing/2014/main" id="{2E6A2752-9CFC-A54C-0DEC-75B45443AB7B}"/>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97503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5E2A2D-F3D7-0F35-B876-EF13CC6F871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1E9316C-2ABC-6AD6-E4CC-72BFD7C03CF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71E811E-7E96-479A-5A30-EB3AFAC9ED17}"/>
              </a:ext>
            </a:extLst>
          </p:cNvPr>
          <p:cNvSpPr>
            <a:spLocks noGrp="1"/>
          </p:cNvSpPr>
          <p:nvPr>
            <p:ph type="dt" sz="half" idx="10"/>
          </p:nvPr>
        </p:nvSpPr>
        <p:spPr/>
        <p:txBody>
          <a:bodyPr/>
          <a:lstStyle/>
          <a:p>
            <a:fld id="{D5F83727-D851-4D61-BDEB-68F4B80215C1}" type="datetime1">
              <a:rPr lang="fi-FI" smtClean="0"/>
              <a:t>14.12.2025</a:t>
            </a:fld>
            <a:endParaRPr lang="fi-FI"/>
          </a:p>
        </p:txBody>
      </p:sp>
      <p:sp>
        <p:nvSpPr>
          <p:cNvPr id="5" name="Alatunnisteen paikkamerkki 4">
            <a:extLst>
              <a:ext uri="{FF2B5EF4-FFF2-40B4-BE49-F238E27FC236}">
                <a16:creationId xmlns:a16="http://schemas.microsoft.com/office/drawing/2014/main" id="{5B593201-8BD4-A18B-6334-5760DFE3155E}"/>
              </a:ext>
            </a:extLst>
          </p:cNvPr>
          <p:cNvSpPr>
            <a:spLocks noGrp="1"/>
          </p:cNvSpPr>
          <p:nvPr>
            <p:ph type="ftr" sz="quarter" idx="11"/>
          </p:nvPr>
        </p:nvSpPr>
        <p:spPr/>
        <p:txBody>
          <a:bodyPr/>
          <a:lstStyle/>
          <a:p>
            <a:r>
              <a:rPr lang="fi-FI"/>
              <a:t>Joni Järvi, manipulatiivinen fysioterapeutti, erikoistunut alaraajaongelmiin</a:t>
            </a:r>
          </a:p>
        </p:txBody>
      </p:sp>
      <p:sp>
        <p:nvSpPr>
          <p:cNvPr id="6" name="Dian numeron paikkamerkki 5">
            <a:extLst>
              <a:ext uri="{FF2B5EF4-FFF2-40B4-BE49-F238E27FC236}">
                <a16:creationId xmlns:a16="http://schemas.microsoft.com/office/drawing/2014/main" id="{36C42E86-1E35-81DC-5633-81A7A4047BE5}"/>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90700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CE8AE6-2616-8CE6-FA53-3E9B02C1EAC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B650A1E-A6F2-5E15-148B-222F412D4C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DD97431-E77A-E3BA-A168-622FF29E9E51}"/>
              </a:ext>
            </a:extLst>
          </p:cNvPr>
          <p:cNvSpPr>
            <a:spLocks noGrp="1"/>
          </p:cNvSpPr>
          <p:nvPr>
            <p:ph type="dt" sz="half" idx="10"/>
          </p:nvPr>
        </p:nvSpPr>
        <p:spPr/>
        <p:txBody>
          <a:bodyPr/>
          <a:lstStyle/>
          <a:p>
            <a:fld id="{A4D179FE-F728-4AF1-B6C8-2BE12546595D}" type="datetime1">
              <a:rPr lang="fi-FI" smtClean="0"/>
              <a:t>14.12.2025</a:t>
            </a:fld>
            <a:endParaRPr lang="fi-FI"/>
          </a:p>
        </p:txBody>
      </p:sp>
      <p:sp>
        <p:nvSpPr>
          <p:cNvPr id="5" name="Alatunnisteen paikkamerkki 4">
            <a:extLst>
              <a:ext uri="{FF2B5EF4-FFF2-40B4-BE49-F238E27FC236}">
                <a16:creationId xmlns:a16="http://schemas.microsoft.com/office/drawing/2014/main" id="{0FA443B6-62A9-CA6B-F487-894FCC83941F}"/>
              </a:ext>
            </a:extLst>
          </p:cNvPr>
          <p:cNvSpPr>
            <a:spLocks noGrp="1"/>
          </p:cNvSpPr>
          <p:nvPr>
            <p:ph type="ftr" sz="quarter" idx="11"/>
          </p:nvPr>
        </p:nvSpPr>
        <p:spPr/>
        <p:txBody>
          <a:bodyPr/>
          <a:lstStyle/>
          <a:p>
            <a:r>
              <a:rPr lang="fi-FI"/>
              <a:t>Joni Järvi, manipulatiivinen fysioterapeutti, erikoistunut alaraajaongelmiin</a:t>
            </a:r>
          </a:p>
        </p:txBody>
      </p:sp>
      <p:sp>
        <p:nvSpPr>
          <p:cNvPr id="6" name="Dian numeron paikkamerkki 5">
            <a:extLst>
              <a:ext uri="{FF2B5EF4-FFF2-40B4-BE49-F238E27FC236}">
                <a16:creationId xmlns:a16="http://schemas.microsoft.com/office/drawing/2014/main" id="{7745D685-DDFE-ACB7-9C58-F63C74CDA933}"/>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232538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769D87-CEB3-539A-E52F-85F1B1FFF54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59777E1-F49A-3355-A7FD-3535590A107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24837DB-97D9-07EC-E6E4-E61C429C437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D6EC063-8259-6BB6-3EED-C151BA6A2A98}"/>
              </a:ext>
            </a:extLst>
          </p:cNvPr>
          <p:cNvSpPr>
            <a:spLocks noGrp="1"/>
          </p:cNvSpPr>
          <p:nvPr>
            <p:ph type="dt" sz="half" idx="10"/>
          </p:nvPr>
        </p:nvSpPr>
        <p:spPr/>
        <p:txBody>
          <a:bodyPr/>
          <a:lstStyle/>
          <a:p>
            <a:fld id="{0B108B01-1E82-4948-B2AE-9A5B04C59267}" type="datetime1">
              <a:rPr lang="fi-FI" smtClean="0"/>
              <a:t>14.12.2025</a:t>
            </a:fld>
            <a:endParaRPr lang="fi-FI"/>
          </a:p>
        </p:txBody>
      </p:sp>
      <p:sp>
        <p:nvSpPr>
          <p:cNvPr id="6" name="Alatunnisteen paikkamerkki 5">
            <a:extLst>
              <a:ext uri="{FF2B5EF4-FFF2-40B4-BE49-F238E27FC236}">
                <a16:creationId xmlns:a16="http://schemas.microsoft.com/office/drawing/2014/main" id="{A3644F93-A785-7ECA-9070-9D33764279FB}"/>
              </a:ext>
            </a:extLst>
          </p:cNvPr>
          <p:cNvSpPr>
            <a:spLocks noGrp="1"/>
          </p:cNvSpPr>
          <p:nvPr>
            <p:ph type="ftr" sz="quarter" idx="11"/>
          </p:nvPr>
        </p:nvSpPr>
        <p:spPr/>
        <p:txBody>
          <a:bodyPr/>
          <a:lstStyle/>
          <a:p>
            <a:r>
              <a:rPr lang="fi-FI"/>
              <a:t>Joni Järvi, manipulatiivinen fysioterapeutti, erikoistunut alaraajaongelmiin</a:t>
            </a:r>
          </a:p>
        </p:txBody>
      </p:sp>
      <p:sp>
        <p:nvSpPr>
          <p:cNvPr id="7" name="Dian numeron paikkamerkki 6">
            <a:extLst>
              <a:ext uri="{FF2B5EF4-FFF2-40B4-BE49-F238E27FC236}">
                <a16:creationId xmlns:a16="http://schemas.microsoft.com/office/drawing/2014/main" id="{3826187D-238D-1571-46E8-D6408BD9CB10}"/>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23478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2119AC-7A0E-AFCE-2A1F-520DC3EDCB3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06F30CD-B0B0-35C3-6D8D-65ADB7BAF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ED10820-AA8C-336A-80C2-79E2249B040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38883A6-2138-5B72-56FF-28871EAA5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7CB8DD3-7074-DCD7-B509-7F8EBF1DF86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9E4685A-93A3-99E5-940E-1E4CCA5887BC}"/>
              </a:ext>
            </a:extLst>
          </p:cNvPr>
          <p:cNvSpPr>
            <a:spLocks noGrp="1"/>
          </p:cNvSpPr>
          <p:nvPr>
            <p:ph type="dt" sz="half" idx="10"/>
          </p:nvPr>
        </p:nvSpPr>
        <p:spPr/>
        <p:txBody>
          <a:bodyPr/>
          <a:lstStyle/>
          <a:p>
            <a:fld id="{FFA10DCD-1A3F-4D86-83F6-C50FB94F53ED}" type="datetime1">
              <a:rPr lang="fi-FI" smtClean="0"/>
              <a:t>14.12.2025</a:t>
            </a:fld>
            <a:endParaRPr lang="fi-FI"/>
          </a:p>
        </p:txBody>
      </p:sp>
      <p:sp>
        <p:nvSpPr>
          <p:cNvPr id="8" name="Alatunnisteen paikkamerkki 7">
            <a:extLst>
              <a:ext uri="{FF2B5EF4-FFF2-40B4-BE49-F238E27FC236}">
                <a16:creationId xmlns:a16="http://schemas.microsoft.com/office/drawing/2014/main" id="{D59EF660-2EA4-45DA-E6A0-F794868A940E}"/>
              </a:ext>
            </a:extLst>
          </p:cNvPr>
          <p:cNvSpPr>
            <a:spLocks noGrp="1"/>
          </p:cNvSpPr>
          <p:nvPr>
            <p:ph type="ftr" sz="quarter" idx="11"/>
          </p:nvPr>
        </p:nvSpPr>
        <p:spPr/>
        <p:txBody>
          <a:bodyPr/>
          <a:lstStyle/>
          <a:p>
            <a:r>
              <a:rPr lang="fi-FI"/>
              <a:t>Joni Järvi, manipulatiivinen fysioterapeutti, erikoistunut alaraajaongelmiin</a:t>
            </a:r>
          </a:p>
        </p:txBody>
      </p:sp>
      <p:sp>
        <p:nvSpPr>
          <p:cNvPr id="9" name="Dian numeron paikkamerkki 8">
            <a:extLst>
              <a:ext uri="{FF2B5EF4-FFF2-40B4-BE49-F238E27FC236}">
                <a16:creationId xmlns:a16="http://schemas.microsoft.com/office/drawing/2014/main" id="{B186D38F-BED3-164E-F3F5-6D18298E6B11}"/>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71556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0D9B35-720E-779C-0D33-130F9A2D417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EE15050-622A-53B1-B758-B57EC754C303}"/>
              </a:ext>
            </a:extLst>
          </p:cNvPr>
          <p:cNvSpPr>
            <a:spLocks noGrp="1"/>
          </p:cNvSpPr>
          <p:nvPr>
            <p:ph type="dt" sz="half" idx="10"/>
          </p:nvPr>
        </p:nvSpPr>
        <p:spPr/>
        <p:txBody>
          <a:bodyPr/>
          <a:lstStyle/>
          <a:p>
            <a:fld id="{1DCB7743-8AAE-49C4-8554-76C284D43CD6}" type="datetime1">
              <a:rPr lang="fi-FI" smtClean="0"/>
              <a:t>14.12.2025</a:t>
            </a:fld>
            <a:endParaRPr lang="fi-FI"/>
          </a:p>
        </p:txBody>
      </p:sp>
      <p:sp>
        <p:nvSpPr>
          <p:cNvPr id="4" name="Alatunnisteen paikkamerkki 3">
            <a:extLst>
              <a:ext uri="{FF2B5EF4-FFF2-40B4-BE49-F238E27FC236}">
                <a16:creationId xmlns:a16="http://schemas.microsoft.com/office/drawing/2014/main" id="{699B9EAF-0EE7-9573-9124-C389A32AB37B}"/>
              </a:ext>
            </a:extLst>
          </p:cNvPr>
          <p:cNvSpPr>
            <a:spLocks noGrp="1"/>
          </p:cNvSpPr>
          <p:nvPr>
            <p:ph type="ftr" sz="quarter" idx="11"/>
          </p:nvPr>
        </p:nvSpPr>
        <p:spPr/>
        <p:txBody>
          <a:bodyPr/>
          <a:lstStyle/>
          <a:p>
            <a:r>
              <a:rPr lang="fi-FI"/>
              <a:t>Joni Järvi, manipulatiivinen fysioterapeutti, erikoistunut alaraajaongelmiin</a:t>
            </a:r>
          </a:p>
        </p:txBody>
      </p:sp>
      <p:sp>
        <p:nvSpPr>
          <p:cNvPr id="5" name="Dian numeron paikkamerkki 4">
            <a:extLst>
              <a:ext uri="{FF2B5EF4-FFF2-40B4-BE49-F238E27FC236}">
                <a16:creationId xmlns:a16="http://schemas.microsoft.com/office/drawing/2014/main" id="{B6FDEFE6-40DB-F1A9-51A1-18D0DCCDBF3C}"/>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84304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33A8F54-3A57-FD4D-C95B-34B8285BEF4D}"/>
              </a:ext>
            </a:extLst>
          </p:cNvPr>
          <p:cNvSpPr>
            <a:spLocks noGrp="1"/>
          </p:cNvSpPr>
          <p:nvPr>
            <p:ph type="dt" sz="half" idx="10"/>
          </p:nvPr>
        </p:nvSpPr>
        <p:spPr/>
        <p:txBody>
          <a:bodyPr/>
          <a:lstStyle/>
          <a:p>
            <a:fld id="{48D56CE0-27EB-4D37-AA94-6436D4A773EF}" type="datetime1">
              <a:rPr lang="fi-FI" smtClean="0"/>
              <a:t>14.12.2025</a:t>
            </a:fld>
            <a:endParaRPr lang="fi-FI"/>
          </a:p>
        </p:txBody>
      </p:sp>
      <p:sp>
        <p:nvSpPr>
          <p:cNvPr id="3" name="Alatunnisteen paikkamerkki 2">
            <a:extLst>
              <a:ext uri="{FF2B5EF4-FFF2-40B4-BE49-F238E27FC236}">
                <a16:creationId xmlns:a16="http://schemas.microsoft.com/office/drawing/2014/main" id="{DDC59860-4EE8-F3F9-47A8-050A0462556B}"/>
              </a:ext>
            </a:extLst>
          </p:cNvPr>
          <p:cNvSpPr>
            <a:spLocks noGrp="1"/>
          </p:cNvSpPr>
          <p:nvPr>
            <p:ph type="ftr" sz="quarter" idx="11"/>
          </p:nvPr>
        </p:nvSpPr>
        <p:spPr/>
        <p:txBody>
          <a:bodyPr/>
          <a:lstStyle/>
          <a:p>
            <a:r>
              <a:rPr lang="fi-FI"/>
              <a:t>Joni Järvi, manipulatiivinen fysioterapeutti, erikoistunut alaraajaongelmiin</a:t>
            </a:r>
          </a:p>
        </p:txBody>
      </p:sp>
      <p:sp>
        <p:nvSpPr>
          <p:cNvPr id="4" name="Dian numeron paikkamerkki 3">
            <a:extLst>
              <a:ext uri="{FF2B5EF4-FFF2-40B4-BE49-F238E27FC236}">
                <a16:creationId xmlns:a16="http://schemas.microsoft.com/office/drawing/2014/main" id="{161E8992-F305-2E65-6DBD-4340C28B447A}"/>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384592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CD8DF-577D-1B0E-EEE3-BDCC5431D0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DF2B421-0D54-0974-4C5F-51030F294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131C1F9-83AB-9D4B-B46D-19E6516D4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343B869-5018-CF1A-CE4E-5D76FFB2E6EF}"/>
              </a:ext>
            </a:extLst>
          </p:cNvPr>
          <p:cNvSpPr>
            <a:spLocks noGrp="1"/>
          </p:cNvSpPr>
          <p:nvPr>
            <p:ph type="dt" sz="half" idx="10"/>
          </p:nvPr>
        </p:nvSpPr>
        <p:spPr/>
        <p:txBody>
          <a:bodyPr/>
          <a:lstStyle/>
          <a:p>
            <a:fld id="{8DA48D69-A934-459D-B6A4-B7A05DDE3DB1}" type="datetime1">
              <a:rPr lang="fi-FI" smtClean="0"/>
              <a:t>14.12.2025</a:t>
            </a:fld>
            <a:endParaRPr lang="fi-FI"/>
          </a:p>
        </p:txBody>
      </p:sp>
      <p:sp>
        <p:nvSpPr>
          <p:cNvPr id="6" name="Alatunnisteen paikkamerkki 5">
            <a:extLst>
              <a:ext uri="{FF2B5EF4-FFF2-40B4-BE49-F238E27FC236}">
                <a16:creationId xmlns:a16="http://schemas.microsoft.com/office/drawing/2014/main" id="{6557040A-EE28-2748-32FB-13F9CEE51A80}"/>
              </a:ext>
            </a:extLst>
          </p:cNvPr>
          <p:cNvSpPr>
            <a:spLocks noGrp="1"/>
          </p:cNvSpPr>
          <p:nvPr>
            <p:ph type="ftr" sz="quarter" idx="11"/>
          </p:nvPr>
        </p:nvSpPr>
        <p:spPr/>
        <p:txBody>
          <a:bodyPr/>
          <a:lstStyle/>
          <a:p>
            <a:r>
              <a:rPr lang="fi-FI"/>
              <a:t>Joni Järvi, manipulatiivinen fysioterapeutti, erikoistunut alaraajaongelmiin</a:t>
            </a:r>
          </a:p>
        </p:txBody>
      </p:sp>
      <p:sp>
        <p:nvSpPr>
          <p:cNvPr id="7" name="Dian numeron paikkamerkki 6">
            <a:extLst>
              <a:ext uri="{FF2B5EF4-FFF2-40B4-BE49-F238E27FC236}">
                <a16:creationId xmlns:a16="http://schemas.microsoft.com/office/drawing/2014/main" id="{B293240F-0D41-9D36-48C2-9C78F68F32A8}"/>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123793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C6C889-1E5F-92C4-C059-69A4003C57C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DB6AD92-2A24-3662-28FA-8B8B435A1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4AE9431-3502-5386-20A1-30E861A33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332EBC2-4831-E8FC-961B-AA2F5AEEA652}"/>
              </a:ext>
            </a:extLst>
          </p:cNvPr>
          <p:cNvSpPr>
            <a:spLocks noGrp="1"/>
          </p:cNvSpPr>
          <p:nvPr>
            <p:ph type="dt" sz="half" idx="10"/>
          </p:nvPr>
        </p:nvSpPr>
        <p:spPr/>
        <p:txBody>
          <a:bodyPr/>
          <a:lstStyle/>
          <a:p>
            <a:fld id="{EE0A4E54-D1A3-42CB-9C48-585642CBEEF3}" type="datetime1">
              <a:rPr lang="fi-FI" smtClean="0"/>
              <a:t>14.12.2025</a:t>
            </a:fld>
            <a:endParaRPr lang="fi-FI"/>
          </a:p>
        </p:txBody>
      </p:sp>
      <p:sp>
        <p:nvSpPr>
          <p:cNvPr id="6" name="Alatunnisteen paikkamerkki 5">
            <a:extLst>
              <a:ext uri="{FF2B5EF4-FFF2-40B4-BE49-F238E27FC236}">
                <a16:creationId xmlns:a16="http://schemas.microsoft.com/office/drawing/2014/main" id="{33DF88FE-5DE8-40D0-67CE-82A6FF1F5921}"/>
              </a:ext>
            </a:extLst>
          </p:cNvPr>
          <p:cNvSpPr>
            <a:spLocks noGrp="1"/>
          </p:cNvSpPr>
          <p:nvPr>
            <p:ph type="ftr" sz="quarter" idx="11"/>
          </p:nvPr>
        </p:nvSpPr>
        <p:spPr/>
        <p:txBody>
          <a:bodyPr/>
          <a:lstStyle/>
          <a:p>
            <a:r>
              <a:rPr lang="fi-FI"/>
              <a:t>Joni Järvi, manipulatiivinen fysioterapeutti, erikoistunut alaraajaongelmiin</a:t>
            </a:r>
          </a:p>
        </p:txBody>
      </p:sp>
      <p:sp>
        <p:nvSpPr>
          <p:cNvPr id="7" name="Dian numeron paikkamerkki 6">
            <a:extLst>
              <a:ext uri="{FF2B5EF4-FFF2-40B4-BE49-F238E27FC236}">
                <a16:creationId xmlns:a16="http://schemas.microsoft.com/office/drawing/2014/main" id="{E93ADC7C-E5AE-0647-226C-A9F90A4D3C81}"/>
              </a:ext>
            </a:extLst>
          </p:cNvPr>
          <p:cNvSpPr>
            <a:spLocks noGrp="1"/>
          </p:cNvSpPr>
          <p:nvPr>
            <p:ph type="sldNum" sz="quarter" idx="12"/>
          </p:nvPr>
        </p:nvSpPr>
        <p:spPr/>
        <p:txBody>
          <a:bodyPr/>
          <a:lstStyle/>
          <a:p>
            <a:fld id="{EDFECC72-C853-405B-B47D-31C62C25CADC}" type="slidenum">
              <a:rPr lang="fi-FI" smtClean="0"/>
              <a:t>‹#›</a:t>
            </a:fld>
            <a:endParaRPr lang="fi-FI"/>
          </a:p>
        </p:txBody>
      </p:sp>
    </p:spTree>
    <p:extLst>
      <p:ext uri="{BB962C8B-B14F-4D97-AF65-F5344CB8AC3E}">
        <p14:creationId xmlns:p14="http://schemas.microsoft.com/office/powerpoint/2010/main" val="407743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57F7B00-3554-5383-4A46-C7E0DF827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CB25468-34AE-2A52-EDC3-C91144702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1283619-5EA4-790D-BC44-B7F182E7E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E0E881-42CC-4381-BC48-A5D36610080A}" type="datetime1">
              <a:rPr lang="fi-FI" smtClean="0"/>
              <a:t>14.12.2025</a:t>
            </a:fld>
            <a:endParaRPr lang="fi-FI"/>
          </a:p>
        </p:txBody>
      </p:sp>
      <p:sp>
        <p:nvSpPr>
          <p:cNvPr id="5" name="Alatunnisteen paikkamerkki 4">
            <a:extLst>
              <a:ext uri="{FF2B5EF4-FFF2-40B4-BE49-F238E27FC236}">
                <a16:creationId xmlns:a16="http://schemas.microsoft.com/office/drawing/2014/main" id="{E514EBA8-207C-4DCA-F015-4E5273673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i-FI"/>
              <a:t>Joni Järvi, manipulatiivinen fysioterapeutti, erikoistunut alaraajaongelmiin</a:t>
            </a:r>
          </a:p>
        </p:txBody>
      </p:sp>
      <p:sp>
        <p:nvSpPr>
          <p:cNvPr id="6" name="Dian numeron paikkamerkki 5">
            <a:extLst>
              <a:ext uri="{FF2B5EF4-FFF2-40B4-BE49-F238E27FC236}">
                <a16:creationId xmlns:a16="http://schemas.microsoft.com/office/drawing/2014/main" id="{8A2986DD-1C23-FB51-76B7-931F9DC5D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FECC72-C853-405B-B47D-31C62C25CADC}" type="slidenum">
              <a:rPr lang="fi-FI" smtClean="0"/>
              <a:t>‹#›</a:t>
            </a:fld>
            <a:endParaRPr lang="fi-FI"/>
          </a:p>
        </p:txBody>
      </p:sp>
    </p:spTree>
    <p:extLst>
      <p:ext uri="{BB962C8B-B14F-4D97-AF65-F5344CB8AC3E}">
        <p14:creationId xmlns:p14="http://schemas.microsoft.com/office/powerpoint/2010/main" val="734736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jospt.org/doi/full/10.2519/jospt.2021.1073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ubmed.ncbi.nlm.nih.gov/3663089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pubmed.ncbi.nlm.nih.gov/3104261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E8AD4F-648B-2C2F-D587-52D49CE63494}"/>
              </a:ext>
            </a:extLst>
          </p:cNvPr>
          <p:cNvSpPr>
            <a:spLocks noGrp="1"/>
          </p:cNvSpPr>
          <p:nvPr>
            <p:ph type="ctrTitle"/>
          </p:nvPr>
        </p:nvSpPr>
        <p:spPr/>
        <p:txBody>
          <a:bodyPr/>
          <a:lstStyle/>
          <a:p>
            <a:r>
              <a:rPr lang="fi-FI" dirty="0"/>
              <a:t>Nilkan vammat</a:t>
            </a:r>
          </a:p>
        </p:txBody>
      </p:sp>
      <p:sp>
        <p:nvSpPr>
          <p:cNvPr id="3" name="Alaotsikko 2">
            <a:extLst>
              <a:ext uri="{FF2B5EF4-FFF2-40B4-BE49-F238E27FC236}">
                <a16:creationId xmlns:a16="http://schemas.microsoft.com/office/drawing/2014/main" id="{8C9C92A4-0973-A508-2736-DF2E08CD3145}"/>
              </a:ext>
            </a:extLst>
          </p:cNvPr>
          <p:cNvSpPr>
            <a:spLocks noGrp="1"/>
          </p:cNvSpPr>
          <p:nvPr>
            <p:ph type="subTitle" idx="1"/>
          </p:nvPr>
        </p:nvSpPr>
        <p:spPr/>
        <p:txBody>
          <a:bodyPr/>
          <a:lstStyle/>
          <a:p>
            <a:r>
              <a:rPr lang="fi-FI" dirty="0"/>
              <a:t>29.11.2025</a:t>
            </a:r>
          </a:p>
          <a:p>
            <a:r>
              <a:rPr lang="fi-FI" dirty="0"/>
              <a:t>Joni Järvi, manipulatiivinen fysioterapeutti (</a:t>
            </a:r>
            <a:r>
              <a:rPr lang="fi-FI" dirty="0" err="1"/>
              <a:t>Maitland</a:t>
            </a:r>
            <a:r>
              <a:rPr lang="fi-FI" dirty="0"/>
              <a:t> </a:t>
            </a:r>
            <a:r>
              <a:rPr lang="fi-FI" dirty="0" err="1"/>
              <a:t>Concept</a:t>
            </a:r>
            <a:r>
              <a:rPr lang="fi-FI" dirty="0"/>
              <a:t>), erikoistunut alaraajaongelmiin.</a:t>
            </a:r>
          </a:p>
        </p:txBody>
      </p:sp>
      <p:sp>
        <p:nvSpPr>
          <p:cNvPr id="4" name="Alatunnisteen paikkamerkki 3">
            <a:extLst>
              <a:ext uri="{FF2B5EF4-FFF2-40B4-BE49-F238E27FC236}">
                <a16:creationId xmlns:a16="http://schemas.microsoft.com/office/drawing/2014/main" id="{6DA1E17E-A0A2-70A3-888B-5BE4BF8A7E55}"/>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415043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7E2C294-F651-1D46-60B0-B260B0014C34}"/>
              </a:ext>
            </a:extLst>
          </p:cNvPr>
          <p:cNvSpPr>
            <a:spLocks noGrp="1"/>
          </p:cNvSpPr>
          <p:nvPr>
            <p:ph idx="1"/>
          </p:nvPr>
        </p:nvSpPr>
        <p:spPr>
          <a:xfrm>
            <a:off x="642530" y="-106017"/>
            <a:ext cx="5334197" cy="6692347"/>
          </a:xfrm>
        </p:spPr>
        <p:txBody>
          <a:bodyPr anchor="ctr">
            <a:normAutofit/>
          </a:bodyPr>
          <a:lstStyle/>
          <a:p>
            <a:r>
              <a:rPr lang="fi-FI" sz="2400" dirty="0" err="1"/>
              <a:t>Plantaarifleksiossa</a:t>
            </a:r>
            <a:r>
              <a:rPr lang="fi-FI" sz="2400" dirty="0"/>
              <a:t> FTA </a:t>
            </a:r>
            <a:r>
              <a:rPr lang="fi-FI" sz="2400" dirty="0" err="1"/>
              <a:t>ligamentti</a:t>
            </a:r>
            <a:r>
              <a:rPr lang="fi-FI" sz="2400" dirty="0"/>
              <a:t> on </a:t>
            </a:r>
            <a:r>
              <a:rPr lang="fi-FI" sz="2400" dirty="0" err="1"/>
              <a:t>venyttyneenä</a:t>
            </a:r>
            <a:r>
              <a:rPr lang="fi-FI" sz="2400" dirty="0"/>
              <a:t>.</a:t>
            </a:r>
          </a:p>
          <a:p>
            <a:r>
              <a:rPr lang="fi-FI" sz="2400" dirty="0"/>
              <a:t>Nilkan luinen tuki on vähäisempi kuin </a:t>
            </a:r>
            <a:r>
              <a:rPr lang="fi-FI" sz="2400" dirty="0" err="1"/>
              <a:t>dorsifleksiossa</a:t>
            </a:r>
            <a:r>
              <a:rPr lang="fi-FI" sz="2400" dirty="0"/>
              <a:t>. </a:t>
            </a:r>
          </a:p>
          <a:p>
            <a:r>
              <a:rPr lang="fi-FI" sz="2400" dirty="0"/>
              <a:t> </a:t>
            </a:r>
            <a:r>
              <a:rPr lang="fi-FI" sz="2400" dirty="0" err="1"/>
              <a:t>Inferiorinen</a:t>
            </a:r>
            <a:r>
              <a:rPr lang="fi-FI" sz="2400" dirty="0"/>
              <a:t> </a:t>
            </a:r>
            <a:r>
              <a:rPr lang="fi-FI" sz="2400" dirty="0" err="1"/>
              <a:t>tibiofibulaariligamentti</a:t>
            </a:r>
            <a:r>
              <a:rPr lang="fi-FI" sz="2400" dirty="0"/>
              <a:t> on löysemmällä. </a:t>
            </a:r>
          </a:p>
          <a:p>
            <a:endParaRPr lang="fi-FI" sz="2400" dirty="0"/>
          </a:p>
          <a:p>
            <a:endParaRPr lang="fi-FI" sz="2400" dirty="0"/>
          </a:p>
          <a:p>
            <a:r>
              <a:rPr lang="fi-FI" sz="2400" dirty="0"/>
              <a:t>Nilkka on alttiimpi revähdykselle. </a:t>
            </a:r>
          </a:p>
          <a:p>
            <a:r>
              <a:rPr lang="fi-FI" sz="2400" dirty="0"/>
              <a:t>Nilkan vakautta kannattaakin harjoittaa myös </a:t>
            </a:r>
            <a:r>
              <a:rPr lang="fi-FI" sz="2400" dirty="0" err="1"/>
              <a:t>plantaarifleksioasennossa</a:t>
            </a:r>
            <a:r>
              <a:rPr lang="fi-FI" sz="2400" dirty="0"/>
              <a:t>.   </a:t>
            </a:r>
          </a:p>
          <a:p>
            <a:endParaRPr lang="en-US" sz="2000" dirty="0"/>
          </a:p>
        </p:txBody>
      </p:sp>
      <p:pic>
        <p:nvPicPr>
          <p:cNvPr id="4" name="Sisällön paikkamerkki 3" descr="Kuva, joka sisältää kohteen patsas, nivel, maa, jalat&#10;&#10;Tekoälyllä luotu sisältö voi olla virheellistä.">
            <a:extLst>
              <a:ext uri="{FF2B5EF4-FFF2-40B4-BE49-F238E27FC236}">
                <a16:creationId xmlns:a16="http://schemas.microsoft.com/office/drawing/2014/main" id="{7DE8711B-DA26-03AB-00F0-70FBC3792D7D}"/>
              </a:ext>
            </a:extLst>
          </p:cNvPr>
          <p:cNvPicPr>
            <a:picLocks noChangeAspect="1"/>
          </p:cNvPicPr>
          <p:nvPr/>
        </p:nvPicPr>
        <p:blipFill>
          <a:blip r:embed="rId2" cstate="print">
            <a:extLst>
              <a:ext uri="{28A0092B-C50C-407E-A947-70E740481C1C}">
                <a14:useLocalDpi xmlns:a14="http://schemas.microsoft.com/office/drawing/2010/main" val="0"/>
              </a:ext>
            </a:extLst>
          </a:blip>
          <a:srcRect r="8637"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p:spPr>
      </p:pic>
      <p:sp>
        <p:nvSpPr>
          <p:cNvPr id="2" name="Alatunnisteen paikkamerkki 1">
            <a:extLst>
              <a:ext uri="{FF2B5EF4-FFF2-40B4-BE49-F238E27FC236}">
                <a16:creationId xmlns:a16="http://schemas.microsoft.com/office/drawing/2014/main" id="{CA75739D-7BD2-BC54-FBA9-EC460D3C6446}"/>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316832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96B0244-A078-3D9F-34DE-43469A610912}"/>
              </a:ext>
            </a:extLst>
          </p:cNvPr>
          <p:cNvSpPr>
            <a:spLocks noGrp="1"/>
          </p:cNvSpPr>
          <p:nvPr>
            <p:ph idx="1"/>
          </p:nvPr>
        </p:nvSpPr>
        <p:spPr>
          <a:xfrm>
            <a:off x="299575" y="551009"/>
            <a:ext cx="9898783" cy="5256938"/>
          </a:xfrm>
        </p:spPr>
        <p:txBody>
          <a:bodyPr anchor="ctr">
            <a:normAutofit/>
          </a:bodyPr>
          <a:lstStyle/>
          <a:p>
            <a:r>
              <a:rPr lang="fi-FI" sz="2400" dirty="0" err="1"/>
              <a:t>Päkiöilä</a:t>
            </a:r>
            <a:r>
              <a:rPr lang="fi-FI" sz="2400" dirty="0"/>
              <a:t> kävely matolla harjoituttaa nilkkaa </a:t>
            </a:r>
            <a:r>
              <a:rPr lang="fi-FI" sz="2400" dirty="0" err="1"/>
              <a:t>plantaarifleksioasennossa</a:t>
            </a:r>
            <a:endParaRPr lang="fi-FI" sz="2400" dirty="0"/>
          </a:p>
          <a:p>
            <a:endParaRPr lang="fi-FI" sz="2400" dirty="0"/>
          </a:p>
          <a:p>
            <a:r>
              <a:rPr lang="fi-FI" sz="2400" dirty="0"/>
              <a:t>Samalla voidaan havainnoida nilkan asentoa avoimessa ja suljetussa ketjussa. Asentotunnon häiriöt voivat altistaa revähdykselle. </a:t>
            </a:r>
          </a:p>
          <a:p>
            <a:endParaRPr lang="fi-FI" sz="2400" dirty="0"/>
          </a:p>
          <a:p>
            <a:r>
              <a:rPr lang="fi-FI" sz="2400" dirty="0"/>
              <a:t>Huom. supinaatiovoittoinen laskeutuminen jalalle</a:t>
            </a:r>
            <a:endParaRPr lang="en-US" sz="2400" dirty="0"/>
          </a:p>
        </p:txBody>
      </p:sp>
      <p:sp>
        <p:nvSpPr>
          <p:cNvPr id="3" name="Alatunnisteen paikkamerkki 2">
            <a:extLst>
              <a:ext uri="{FF2B5EF4-FFF2-40B4-BE49-F238E27FC236}">
                <a16:creationId xmlns:a16="http://schemas.microsoft.com/office/drawing/2014/main" id="{D12E9C8B-8758-8E4A-049D-F93056B0B53B}"/>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3969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317A4-3319-9380-02A6-76E958DDF592}"/>
              </a:ext>
            </a:extLst>
          </p:cNvPr>
          <p:cNvSpPr>
            <a:spLocks noGrp="1"/>
          </p:cNvSpPr>
          <p:nvPr>
            <p:ph type="title"/>
          </p:nvPr>
        </p:nvSpPr>
        <p:spPr/>
        <p:txBody>
          <a:bodyPr/>
          <a:lstStyle/>
          <a:p>
            <a:r>
              <a:rPr lang="fi-FI" dirty="0" err="1"/>
              <a:t>Deltoid</a:t>
            </a:r>
            <a:r>
              <a:rPr lang="fi-FI" dirty="0"/>
              <a:t> vammat</a:t>
            </a:r>
          </a:p>
        </p:txBody>
      </p:sp>
      <p:sp>
        <p:nvSpPr>
          <p:cNvPr id="3" name="Sisällön paikkamerkki 2">
            <a:extLst>
              <a:ext uri="{FF2B5EF4-FFF2-40B4-BE49-F238E27FC236}">
                <a16:creationId xmlns:a16="http://schemas.microsoft.com/office/drawing/2014/main" id="{0BED216B-24BC-1950-D826-BB6D283FCBE0}"/>
              </a:ext>
            </a:extLst>
          </p:cNvPr>
          <p:cNvSpPr>
            <a:spLocks noGrp="1"/>
          </p:cNvSpPr>
          <p:nvPr>
            <p:ph idx="1"/>
          </p:nvPr>
        </p:nvSpPr>
        <p:spPr/>
        <p:txBody>
          <a:bodyPr>
            <a:normAutofit/>
          </a:bodyPr>
          <a:lstStyle/>
          <a:p>
            <a:endParaRPr lang="fi-FI" sz="2400" dirty="0"/>
          </a:p>
          <a:p>
            <a:r>
              <a:rPr lang="fi-FI" sz="2400" dirty="0"/>
              <a:t>Mediaalisten nivelsiteiden vammat nilkan revähdyksissä ovat selkeästi harvinaisempia kuin lateraalisten, ehkä noin 5 % luokkaa, joissain lähteissä määrän on kuitenkin arvioitu olevan myös selkeästi korkeampi</a:t>
            </a:r>
          </a:p>
          <a:p>
            <a:endParaRPr lang="fi-FI" sz="2400" dirty="0"/>
          </a:p>
          <a:p>
            <a:r>
              <a:rPr lang="fi-FI" sz="2400" dirty="0"/>
              <a:t>Mediaalisten nivelsiteiden vammoihin liittyy usein muita nilkan alueen vaurioita, kuten </a:t>
            </a:r>
            <a:r>
              <a:rPr lang="fi-FI" sz="2400" dirty="0" err="1"/>
              <a:t>syndesmoosivammoja</a:t>
            </a:r>
            <a:r>
              <a:rPr lang="fi-FI" sz="2400" dirty="0"/>
              <a:t> ja </a:t>
            </a:r>
            <a:r>
              <a:rPr lang="fi-FI" sz="2400" dirty="0" err="1"/>
              <a:t>osteokondraalisia</a:t>
            </a:r>
            <a:r>
              <a:rPr lang="fi-FI" sz="2400" dirty="0"/>
              <a:t> </a:t>
            </a:r>
            <a:r>
              <a:rPr lang="fi-FI" sz="2400" dirty="0" err="1"/>
              <a:t>leesioita</a:t>
            </a:r>
            <a:r>
              <a:rPr lang="fi-FI" sz="2400" dirty="0"/>
              <a:t> – jälkimmäisiä esiintyy erityisesti </a:t>
            </a:r>
            <a:r>
              <a:rPr lang="fi-FI" sz="2400" dirty="0" err="1"/>
              <a:t>taluksen</a:t>
            </a:r>
            <a:r>
              <a:rPr lang="fi-FI" sz="2400" dirty="0"/>
              <a:t> alueella</a:t>
            </a:r>
          </a:p>
          <a:p>
            <a:endParaRPr lang="fi-FI" sz="2400" dirty="0"/>
          </a:p>
          <a:p>
            <a:r>
              <a:rPr lang="en-US" sz="1200" dirty="0"/>
              <a:t>Patrick Fluger et al. 2023. Sprain of the Medial Ankle Ligament Complex.  Foot Ankle Clin. 2023 Jun;28(2):355-367. </a:t>
            </a:r>
            <a:r>
              <a:rPr lang="en-US" sz="1200" dirty="0" err="1"/>
              <a:t>doi</a:t>
            </a:r>
            <a:r>
              <a:rPr lang="en-US" sz="1200" dirty="0"/>
              <a:t>: 10.1016/j.fcl.2023.01.009.</a:t>
            </a:r>
            <a:endParaRPr lang="fi-FI" sz="1200" dirty="0"/>
          </a:p>
          <a:p>
            <a:r>
              <a:rPr lang="en-US" sz="1200" dirty="0"/>
              <a:t>Jacob Koris et al. 2024. Deltoid ligament injuries: A review of the anatomy, diagnosis and treatments. Knee Surg Sports </a:t>
            </a:r>
            <a:r>
              <a:rPr lang="en-US" sz="1200" dirty="0" err="1"/>
              <a:t>Traumatol</a:t>
            </a:r>
            <a:r>
              <a:rPr lang="en-US" sz="1200" dirty="0"/>
              <a:t> </a:t>
            </a:r>
            <a:r>
              <a:rPr lang="en-US" sz="1200" dirty="0" err="1"/>
              <a:t>Arthrosc</a:t>
            </a:r>
            <a:r>
              <a:rPr lang="en-US" sz="1200" dirty="0"/>
              <a:t>. 2024 May 26;32(12):3052–3064. </a:t>
            </a:r>
            <a:r>
              <a:rPr lang="en-US" sz="1200" dirty="0" err="1"/>
              <a:t>doi</a:t>
            </a:r>
            <a:r>
              <a:rPr lang="en-US" sz="1200" dirty="0"/>
              <a:t>: 10.1002/ksa.12274</a:t>
            </a:r>
            <a:endParaRPr lang="fi-FI" sz="1200" dirty="0"/>
          </a:p>
          <a:p>
            <a:endParaRPr lang="fi-FI" dirty="0"/>
          </a:p>
        </p:txBody>
      </p:sp>
      <p:sp>
        <p:nvSpPr>
          <p:cNvPr id="4" name="Alatunnisteen paikkamerkki 3">
            <a:extLst>
              <a:ext uri="{FF2B5EF4-FFF2-40B4-BE49-F238E27FC236}">
                <a16:creationId xmlns:a16="http://schemas.microsoft.com/office/drawing/2014/main" id="{8F7766CF-7F76-0228-E102-3E493FA29F83}"/>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78427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3AF8E-EDD3-B4F1-347D-F0C48CBC7CB5}"/>
              </a:ext>
            </a:extLst>
          </p:cNvPr>
          <p:cNvSpPr>
            <a:spLocks noGrp="1"/>
          </p:cNvSpPr>
          <p:nvPr>
            <p:ph type="title"/>
          </p:nvPr>
        </p:nvSpPr>
        <p:spPr/>
        <p:txBody>
          <a:bodyPr/>
          <a:lstStyle/>
          <a:p>
            <a:r>
              <a:rPr lang="fi-FI" dirty="0" err="1"/>
              <a:t>Syndesmoosivammat</a:t>
            </a:r>
            <a:endParaRPr lang="fi-FI" dirty="0"/>
          </a:p>
        </p:txBody>
      </p:sp>
      <p:sp>
        <p:nvSpPr>
          <p:cNvPr id="3" name="Sisällön paikkamerkki 2">
            <a:extLst>
              <a:ext uri="{FF2B5EF4-FFF2-40B4-BE49-F238E27FC236}">
                <a16:creationId xmlns:a16="http://schemas.microsoft.com/office/drawing/2014/main" id="{9D716B3F-4554-292B-71B7-5F78FD9AE107}"/>
              </a:ext>
            </a:extLst>
          </p:cNvPr>
          <p:cNvSpPr>
            <a:spLocks noGrp="1"/>
          </p:cNvSpPr>
          <p:nvPr>
            <p:ph idx="1"/>
          </p:nvPr>
        </p:nvSpPr>
        <p:spPr/>
        <p:txBody>
          <a:bodyPr>
            <a:normAutofit/>
          </a:bodyPr>
          <a:lstStyle/>
          <a:p>
            <a:endParaRPr lang="fi-FI" dirty="0"/>
          </a:p>
          <a:p>
            <a:endParaRPr lang="fi-FI" sz="2400" dirty="0"/>
          </a:p>
          <a:p>
            <a:r>
              <a:rPr lang="fi-FI" sz="2400" dirty="0" err="1"/>
              <a:t>Syndesmoosivammasta</a:t>
            </a:r>
            <a:r>
              <a:rPr lang="fi-FI" sz="2400" dirty="0"/>
              <a:t> käytetään joskus suomenkielistä epävirallisempaa nimitystä korkea nilkan vamma tai nyrjähdys, erotuksena tavallisemmasta nilkan alemman osan vammasta ”</a:t>
            </a:r>
            <a:r>
              <a:rPr lang="fi-FI" sz="2400" dirty="0" err="1"/>
              <a:t>low</a:t>
            </a:r>
            <a:r>
              <a:rPr lang="fi-FI" sz="2400" dirty="0"/>
              <a:t> </a:t>
            </a:r>
            <a:r>
              <a:rPr lang="fi-FI" sz="2400" dirty="0" err="1"/>
              <a:t>ankle</a:t>
            </a:r>
            <a:r>
              <a:rPr lang="fi-FI" sz="2400" dirty="0"/>
              <a:t> </a:t>
            </a:r>
            <a:r>
              <a:rPr lang="fi-FI" sz="2400" dirty="0" err="1"/>
              <a:t>sprain</a:t>
            </a:r>
            <a:r>
              <a:rPr lang="fi-FI" sz="2400" dirty="0"/>
              <a:t>”. </a:t>
            </a:r>
          </a:p>
          <a:p>
            <a:endParaRPr lang="fi-FI" sz="2400" dirty="0"/>
          </a:p>
          <a:p>
            <a:r>
              <a:rPr lang="fi-FI" sz="2400" dirty="0"/>
              <a:t>Esiintyvyys muihin nilkan revähdyksiin verrattuna on 1-11% luokkaa</a:t>
            </a:r>
          </a:p>
          <a:p>
            <a:r>
              <a:rPr lang="en-US" sz="1200" dirty="0"/>
              <a:t>A Molinary et al. 2009.  High ankle sprains (syndesmotic) in athletes: diagnostic challenges and review of the literature. Iowa </a:t>
            </a:r>
            <a:r>
              <a:rPr lang="en-US" sz="1200" dirty="0" err="1"/>
              <a:t>Orthop</a:t>
            </a:r>
            <a:r>
              <a:rPr lang="en-US" sz="1200" dirty="0"/>
              <a:t> J. 2009;29:130–138.</a:t>
            </a:r>
            <a:endParaRPr lang="fi-FI" sz="1200" dirty="0"/>
          </a:p>
          <a:p>
            <a:endParaRPr lang="fi-FI" dirty="0"/>
          </a:p>
          <a:p>
            <a:endParaRPr lang="fi-FI" dirty="0"/>
          </a:p>
        </p:txBody>
      </p:sp>
      <p:sp>
        <p:nvSpPr>
          <p:cNvPr id="4" name="Alatunnisteen paikkamerkki 3">
            <a:extLst>
              <a:ext uri="{FF2B5EF4-FFF2-40B4-BE49-F238E27FC236}">
                <a16:creationId xmlns:a16="http://schemas.microsoft.com/office/drawing/2014/main" id="{D2137D07-3A98-4E7B-E9D9-00C2E85FC609}"/>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83992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6FFE42-5FB6-C2D4-0B56-BBB8AF65358C}"/>
              </a:ext>
            </a:extLst>
          </p:cNvPr>
          <p:cNvSpPr>
            <a:spLocks noGrp="1"/>
          </p:cNvSpPr>
          <p:nvPr>
            <p:ph type="title"/>
          </p:nvPr>
        </p:nvSpPr>
        <p:spPr/>
        <p:txBody>
          <a:bodyPr/>
          <a:lstStyle/>
          <a:p>
            <a:r>
              <a:rPr lang="fi-FI" dirty="0" err="1"/>
              <a:t>Syndesmoosivammat</a:t>
            </a:r>
            <a:endParaRPr lang="fi-FI" dirty="0"/>
          </a:p>
        </p:txBody>
      </p:sp>
      <p:sp>
        <p:nvSpPr>
          <p:cNvPr id="3" name="Sisällön paikkamerkki 2">
            <a:extLst>
              <a:ext uri="{FF2B5EF4-FFF2-40B4-BE49-F238E27FC236}">
                <a16:creationId xmlns:a16="http://schemas.microsoft.com/office/drawing/2014/main" id="{7F1FAAE8-9048-A97F-0F39-D5974AD63CB3}"/>
              </a:ext>
            </a:extLst>
          </p:cNvPr>
          <p:cNvSpPr>
            <a:spLocks noGrp="1"/>
          </p:cNvSpPr>
          <p:nvPr>
            <p:ph idx="1"/>
          </p:nvPr>
        </p:nvSpPr>
        <p:spPr/>
        <p:txBody>
          <a:bodyPr>
            <a:normAutofit/>
          </a:bodyPr>
          <a:lstStyle/>
          <a:p>
            <a:endParaRPr lang="fi-FI" sz="2400" dirty="0"/>
          </a:p>
          <a:p>
            <a:r>
              <a:rPr lang="fi-FI" sz="2400" dirty="0"/>
              <a:t>Tyypillisesti </a:t>
            </a:r>
            <a:r>
              <a:rPr lang="fi-FI" sz="2400" dirty="0" err="1"/>
              <a:t>syndesmoosivammaan</a:t>
            </a:r>
            <a:r>
              <a:rPr lang="fi-FI" sz="2400" dirty="0"/>
              <a:t> johtanut liikesuunta on jalan voimakas ulkokierto, joka vääntää sääri- ja pohjeluuta erilleen. </a:t>
            </a:r>
          </a:p>
          <a:p>
            <a:endParaRPr lang="fi-FI" sz="2400" dirty="0"/>
          </a:p>
          <a:p>
            <a:r>
              <a:rPr lang="fi-FI" sz="2400" dirty="0"/>
              <a:t>Myös voimakas nilkan </a:t>
            </a:r>
            <a:r>
              <a:rPr lang="fi-FI" sz="2400" dirty="0" err="1"/>
              <a:t>dorsifleksio</a:t>
            </a:r>
            <a:r>
              <a:rPr lang="fi-FI" sz="2400" dirty="0"/>
              <a:t> voi aiheuttaa vastaavaa erkaantumista </a:t>
            </a:r>
          </a:p>
          <a:p>
            <a:endParaRPr lang="fi-FI" sz="2400" dirty="0"/>
          </a:p>
          <a:p>
            <a:r>
              <a:rPr lang="fi-FI" sz="2400" dirty="0"/>
              <a:t>Muissa liikesuunnissa </a:t>
            </a:r>
            <a:r>
              <a:rPr lang="fi-FI" sz="2400" dirty="0" err="1"/>
              <a:t>syndesmoosivamma</a:t>
            </a:r>
            <a:r>
              <a:rPr lang="fi-FI" sz="2400" dirty="0"/>
              <a:t> on harvinaisempi, joskin mahdollinen. Esimerkiksi inversiovammojen yhteydessä voi vaurioitua myös anteriorinen alempi </a:t>
            </a:r>
            <a:r>
              <a:rPr lang="fi-FI" sz="2400" dirty="0" err="1"/>
              <a:t>tibiofibulaari</a:t>
            </a:r>
            <a:r>
              <a:rPr lang="fi-FI" sz="2400" dirty="0"/>
              <a:t> </a:t>
            </a:r>
            <a:r>
              <a:rPr lang="fi-FI" sz="2400" dirty="0" err="1"/>
              <a:t>ligamentti</a:t>
            </a:r>
            <a:endParaRPr lang="fi-FI" sz="2400" dirty="0"/>
          </a:p>
          <a:p>
            <a:r>
              <a:rPr lang="en-US" sz="1100" dirty="0"/>
              <a:t>Kenneth J. </a:t>
            </a:r>
            <a:r>
              <a:rPr lang="en-US" sz="1100" dirty="0" err="1"/>
              <a:t>Hunth</a:t>
            </a:r>
            <a:r>
              <a:rPr lang="en-US" sz="1100" dirty="0"/>
              <a:t>. 2013. Syndesmosis injuries. Curr Rev </a:t>
            </a:r>
            <a:r>
              <a:rPr lang="en-US" sz="1100" dirty="0" err="1"/>
              <a:t>Musculoskelet</a:t>
            </a:r>
            <a:r>
              <a:rPr lang="en-US" sz="1100" dirty="0"/>
              <a:t> Med. 2013 Aug 16;6(4):304–312. </a:t>
            </a:r>
            <a:endParaRPr lang="fi-FI" sz="1100" dirty="0"/>
          </a:p>
          <a:p>
            <a:endParaRPr lang="fi-FI" sz="2400" dirty="0"/>
          </a:p>
        </p:txBody>
      </p:sp>
      <p:sp>
        <p:nvSpPr>
          <p:cNvPr id="4" name="Alatunnisteen paikkamerkki 3">
            <a:extLst>
              <a:ext uri="{FF2B5EF4-FFF2-40B4-BE49-F238E27FC236}">
                <a16:creationId xmlns:a16="http://schemas.microsoft.com/office/drawing/2014/main" id="{C41F45D5-8EAD-128F-E834-5389B61FFB9D}"/>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94979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24A7B64-FD98-E6B2-5803-14B23C83A98F}"/>
              </a:ext>
            </a:extLst>
          </p:cNvPr>
          <p:cNvSpPr>
            <a:spLocks noGrp="1"/>
          </p:cNvSpPr>
          <p:nvPr>
            <p:ph idx="1"/>
          </p:nvPr>
        </p:nvSpPr>
        <p:spPr>
          <a:xfrm>
            <a:off x="761800" y="278296"/>
            <a:ext cx="10341629" cy="5961783"/>
          </a:xfrm>
        </p:spPr>
        <p:txBody>
          <a:bodyPr anchor="ctr">
            <a:normAutofit/>
          </a:bodyPr>
          <a:lstStyle/>
          <a:p>
            <a:r>
              <a:rPr lang="fi-FI" sz="2400" dirty="0" err="1"/>
              <a:t>syndesmoosivammassa</a:t>
            </a:r>
            <a:r>
              <a:rPr lang="fi-FI" sz="2400" dirty="0"/>
              <a:t> usein vaurioituvat anteriorinen alempi </a:t>
            </a:r>
            <a:r>
              <a:rPr lang="fi-FI" sz="2400" dirty="0" err="1"/>
              <a:t>tibiofibulaariligamentti</a:t>
            </a:r>
            <a:r>
              <a:rPr lang="fi-FI" sz="2400" dirty="0"/>
              <a:t> (AITFL) ja posteriorinen alempi </a:t>
            </a:r>
            <a:r>
              <a:rPr lang="fi-FI" sz="2400" dirty="0" err="1"/>
              <a:t>tibiofibulaariligamentti</a:t>
            </a:r>
            <a:r>
              <a:rPr lang="fi-FI" sz="2400" dirty="0"/>
              <a:t> (PITFL). </a:t>
            </a:r>
          </a:p>
          <a:p>
            <a:endParaRPr lang="fi-FI" sz="2400" dirty="0"/>
          </a:p>
        </p:txBody>
      </p:sp>
      <p:sp>
        <p:nvSpPr>
          <p:cNvPr id="2" name="Alatunnisteen paikkamerkki 1">
            <a:extLst>
              <a:ext uri="{FF2B5EF4-FFF2-40B4-BE49-F238E27FC236}">
                <a16:creationId xmlns:a16="http://schemas.microsoft.com/office/drawing/2014/main" id="{5CE6BA75-BA8A-1144-321F-44545929E7FA}"/>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70035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BCBCB7-F452-BC7D-4BC1-11ECF24B17D5}"/>
              </a:ext>
            </a:extLst>
          </p:cNvPr>
          <p:cNvSpPr>
            <a:spLocks noGrp="1"/>
          </p:cNvSpPr>
          <p:nvPr>
            <p:ph type="title"/>
          </p:nvPr>
        </p:nvSpPr>
        <p:spPr/>
        <p:txBody>
          <a:bodyPr>
            <a:normAutofit/>
          </a:bodyPr>
          <a:lstStyle/>
          <a:p>
            <a:r>
              <a:rPr lang="fi-FI" dirty="0"/>
              <a:t>Nivelsiteiden testauksia</a:t>
            </a:r>
            <a:br>
              <a:rPr lang="fi-FI" dirty="0"/>
            </a:br>
            <a:r>
              <a:rPr lang="fi-FI" sz="2000" dirty="0" err="1"/>
              <a:t>Anterior</a:t>
            </a:r>
            <a:r>
              <a:rPr lang="fi-FI" sz="2000" dirty="0"/>
              <a:t> </a:t>
            </a:r>
            <a:r>
              <a:rPr lang="fi-FI" sz="2000" dirty="0" err="1"/>
              <a:t>drawer</a:t>
            </a:r>
            <a:r>
              <a:rPr lang="fi-FI" sz="2000" dirty="0"/>
              <a:t>, </a:t>
            </a:r>
            <a:r>
              <a:rPr lang="fi-FI" sz="2000" dirty="0" err="1"/>
              <a:t>talar</a:t>
            </a:r>
            <a:r>
              <a:rPr lang="fi-FI" sz="2000" dirty="0"/>
              <a:t> </a:t>
            </a:r>
            <a:r>
              <a:rPr lang="fi-FI" sz="2000" dirty="0" err="1"/>
              <a:t>tilt</a:t>
            </a:r>
            <a:r>
              <a:rPr lang="fi-FI" sz="2000" dirty="0"/>
              <a:t>, </a:t>
            </a:r>
            <a:r>
              <a:rPr lang="fi-FI" sz="2000" dirty="0" err="1"/>
              <a:t>syndesmoosivamman</a:t>
            </a:r>
            <a:r>
              <a:rPr lang="fi-FI" sz="2000" dirty="0"/>
              <a:t> puristustesti</a:t>
            </a:r>
          </a:p>
        </p:txBody>
      </p:sp>
      <p:pic>
        <p:nvPicPr>
          <p:cNvPr id="4" name="Sisällön paikkamerkki 3" descr="Kuva, joka sisältää kohteen henkilö, ranne, nivel, Kyynärpää&#10;&#10;Tekoälyllä luotu sisältö voi olla virheellistä.">
            <a:extLst>
              <a:ext uri="{FF2B5EF4-FFF2-40B4-BE49-F238E27FC236}">
                <a16:creationId xmlns:a16="http://schemas.microsoft.com/office/drawing/2014/main" id="{A6CDE364-A94E-52A7-0621-FA4A4D9CFB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6360" y="1775756"/>
            <a:ext cx="2371592" cy="4186291"/>
          </a:xfrm>
          <a:prstGeom prst="rect">
            <a:avLst/>
          </a:prstGeom>
          <a:noFill/>
          <a:ln>
            <a:noFill/>
          </a:ln>
        </p:spPr>
      </p:pic>
      <p:pic>
        <p:nvPicPr>
          <p:cNvPr id="5" name="Kuva 4" descr="Kuva, joka sisältää kohteen henkilö, ranne, Jäsen, nivel&#10;&#10;Tekoälyllä luotu sisältö voi olla virheellistä.">
            <a:extLst>
              <a:ext uri="{FF2B5EF4-FFF2-40B4-BE49-F238E27FC236}">
                <a16:creationId xmlns:a16="http://schemas.microsoft.com/office/drawing/2014/main" id="{5374200D-A325-3E14-887A-493455AD72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027" y="1690688"/>
            <a:ext cx="2371592" cy="4188682"/>
          </a:xfrm>
          <a:prstGeom prst="rect">
            <a:avLst/>
          </a:prstGeom>
          <a:noFill/>
          <a:ln>
            <a:noFill/>
          </a:ln>
        </p:spPr>
      </p:pic>
      <p:pic>
        <p:nvPicPr>
          <p:cNvPr id="6" name="Kuva 5" descr="Kuva, joka sisältää kohteen henkilö, Kyynärpää, nivel, sisä-&#10;&#10;Tekoälyllä luotu sisältö voi olla virheellistä.">
            <a:extLst>
              <a:ext uri="{FF2B5EF4-FFF2-40B4-BE49-F238E27FC236}">
                <a16:creationId xmlns:a16="http://schemas.microsoft.com/office/drawing/2014/main" id="{1897D688-AC0B-3029-313C-291C5EFFE4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3671" y="1690688"/>
            <a:ext cx="2418037" cy="4271359"/>
          </a:xfrm>
          <a:prstGeom prst="rect">
            <a:avLst/>
          </a:prstGeom>
          <a:noFill/>
          <a:ln>
            <a:noFill/>
          </a:ln>
        </p:spPr>
      </p:pic>
      <p:sp>
        <p:nvSpPr>
          <p:cNvPr id="3" name="Alatunnisteen paikkamerkki 2">
            <a:extLst>
              <a:ext uri="{FF2B5EF4-FFF2-40B4-BE49-F238E27FC236}">
                <a16:creationId xmlns:a16="http://schemas.microsoft.com/office/drawing/2014/main" id="{A1B20586-37F3-62F5-B457-37C76EDDD20D}"/>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78111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C39652-8901-C374-E491-B628E0BE5DF8}"/>
              </a:ext>
            </a:extLst>
          </p:cNvPr>
          <p:cNvSpPr>
            <a:spLocks noGrp="1"/>
          </p:cNvSpPr>
          <p:nvPr>
            <p:ph type="title"/>
          </p:nvPr>
        </p:nvSpPr>
        <p:spPr/>
        <p:txBody>
          <a:bodyPr/>
          <a:lstStyle/>
          <a:p>
            <a:r>
              <a:rPr lang="fi-FI" dirty="0"/>
              <a:t>Nilkan nivelsidevammojen luokittelu</a:t>
            </a:r>
          </a:p>
        </p:txBody>
      </p:sp>
      <p:sp>
        <p:nvSpPr>
          <p:cNvPr id="3" name="Sisällön paikkamerkki 2">
            <a:extLst>
              <a:ext uri="{FF2B5EF4-FFF2-40B4-BE49-F238E27FC236}">
                <a16:creationId xmlns:a16="http://schemas.microsoft.com/office/drawing/2014/main" id="{8003CC5C-750B-931C-A8B4-9E810AF77DF8}"/>
              </a:ext>
            </a:extLst>
          </p:cNvPr>
          <p:cNvSpPr>
            <a:spLocks noGrp="1"/>
          </p:cNvSpPr>
          <p:nvPr>
            <p:ph idx="1"/>
          </p:nvPr>
        </p:nvSpPr>
        <p:spPr/>
        <p:txBody>
          <a:bodyPr/>
          <a:lstStyle/>
          <a:p>
            <a:endParaRPr lang="fi-FI" dirty="0"/>
          </a:p>
          <a:p>
            <a:r>
              <a:rPr lang="fi-FI" dirty="0" err="1"/>
              <a:t>Grade</a:t>
            </a:r>
            <a:r>
              <a:rPr lang="fi-FI" dirty="0"/>
              <a:t> 1 – lievä venähdys</a:t>
            </a:r>
          </a:p>
          <a:p>
            <a:r>
              <a:rPr lang="fi-FI" dirty="0" err="1"/>
              <a:t>Grade</a:t>
            </a:r>
            <a:r>
              <a:rPr lang="fi-FI" dirty="0"/>
              <a:t> 2 – kohtalainen revähdys, osittainen repeämä</a:t>
            </a:r>
          </a:p>
          <a:p>
            <a:r>
              <a:rPr lang="fi-FI" dirty="0" err="1"/>
              <a:t>Grade</a:t>
            </a:r>
            <a:r>
              <a:rPr lang="fi-FI" dirty="0"/>
              <a:t> 3 – vakavampi revähdys, totaali repeämä</a:t>
            </a:r>
          </a:p>
          <a:p>
            <a:endParaRPr lang="fi-FI" dirty="0"/>
          </a:p>
          <a:p>
            <a:r>
              <a:rPr lang="fi-FI" dirty="0"/>
              <a:t>Arvioi mustelman, turvotuksen ja kivun määrää sekä kykyä varata jalalle</a:t>
            </a:r>
          </a:p>
          <a:p>
            <a:pPr lvl="1"/>
            <a:endParaRPr lang="fi-FI" dirty="0"/>
          </a:p>
        </p:txBody>
      </p:sp>
      <p:sp>
        <p:nvSpPr>
          <p:cNvPr id="4" name="Alatunnisteen paikkamerkki 3">
            <a:extLst>
              <a:ext uri="{FF2B5EF4-FFF2-40B4-BE49-F238E27FC236}">
                <a16:creationId xmlns:a16="http://schemas.microsoft.com/office/drawing/2014/main" id="{9EE5816F-2665-BC2F-96B4-0C9B9008A736}"/>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574780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737640D-673F-A3DC-5DD1-FC496937A4FD}"/>
              </a:ext>
            </a:extLst>
          </p:cNvPr>
          <p:cNvSpPr>
            <a:spLocks noGrp="1"/>
          </p:cNvSpPr>
          <p:nvPr>
            <p:ph type="title"/>
          </p:nvPr>
        </p:nvSpPr>
        <p:spPr>
          <a:xfrm>
            <a:off x="836679" y="723898"/>
            <a:ext cx="6002110" cy="1495425"/>
          </a:xfrm>
        </p:spPr>
        <p:txBody>
          <a:bodyPr>
            <a:normAutofit/>
          </a:bodyPr>
          <a:lstStyle/>
          <a:p>
            <a:r>
              <a:rPr lang="fi-FI" sz="3400" dirty="0"/>
              <a:t>Milloin nilkan röntgen kuvaus on tarpeellinen revähdyksen jälkeen </a:t>
            </a:r>
            <a:r>
              <a:rPr lang="fi-FI" sz="2400" dirty="0"/>
              <a:t>– </a:t>
            </a:r>
            <a:r>
              <a:rPr lang="fi-FI" sz="2400" dirty="0">
                <a:highlight>
                  <a:srgbClr val="FFFF00"/>
                </a:highlight>
              </a:rPr>
              <a:t>Ottawa </a:t>
            </a:r>
            <a:r>
              <a:rPr lang="fi-FI" sz="2400" dirty="0" err="1">
                <a:highlight>
                  <a:srgbClr val="FFFF00"/>
                </a:highlight>
              </a:rPr>
              <a:t>ankle</a:t>
            </a:r>
            <a:r>
              <a:rPr lang="fi-FI" sz="2400" dirty="0">
                <a:highlight>
                  <a:srgbClr val="FFFF00"/>
                </a:highlight>
              </a:rPr>
              <a:t> </a:t>
            </a:r>
            <a:r>
              <a:rPr lang="fi-FI" sz="2400" dirty="0" err="1">
                <a:highlight>
                  <a:srgbClr val="FFFF00"/>
                </a:highlight>
              </a:rPr>
              <a:t>rules</a:t>
            </a:r>
            <a:endParaRPr lang="fi-FI" sz="2400" dirty="0">
              <a:highlight>
                <a:srgbClr val="FFFF00"/>
              </a:highlight>
            </a:endParaRPr>
          </a:p>
        </p:txBody>
      </p:sp>
      <p:sp>
        <p:nvSpPr>
          <p:cNvPr id="11" name="Content Placeholder 10">
            <a:extLst>
              <a:ext uri="{FF2B5EF4-FFF2-40B4-BE49-F238E27FC236}">
                <a16:creationId xmlns:a16="http://schemas.microsoft.com/office/drawing/2014/main" id="{72774D52-2ED2-4907-9A44-FF755D408018}"/>
              </a:ext>
            </a:extLst>
          </p:cNvPr>
          <p:cNvSpPr>
            <a:spLocks noGrp="1"/>
          </p:cNvSpPr>
          <p:nvPr>
            <p:ph idx="1"/>
          </p:nvPr>
        </p:nvSpPr>
        <p:spPr>
          <a:xfrm>
            <a:off x="836680" y="2405067"/>
            <a:ext cx="6002110" cy="3729034"/>
          </a:xfrm>
        </p:spPr>
        <p:txBody>
          <a:bodyPr>
            <a:normAutofit fontScale="85000" lnSpcReduction="10000"/>
          </a:bodyPr>
          <a:lstStyle/>
          <a:p>
            <a:pPr lvl="0"/>
            <a:r>
              <a:rPr lang="fi-FI" sz="2600" dirty="0"/>
              <a:t>arkuus </a:t>
            </a:r>
            <a:r>
              <a:rPr lang="fi-FI" sz="2600" dirty="0" err="1"/>
              <a:t>tibian</a:t>
            </a:r>
            <a:r>
              <a:rPr lang="fi-FI" sz="2600" dirty="0"/>
              <a:t> distaalisessa takaosassa 6 cm:n alueella tai </a:t>
            </a:r>
            <a:r>
              <a:rPr lang="fi-FI" sz="2600" dirty="0" err="1"/>
              <a:t>mediaalimalleolin</a:t>
            </a:r>
            <a:r>
              <a:rPr lang="fi-FI" sz="2600" dirty="0"/>
              <a:t> kärjessä</a:t>
            </a:r>
          </a:p>
          <a:p>
            <a:pPr lvl="0"/>
            <a:r>
              <a:rPr lang="fi-FI" sz="2600" dirty="0"/>
              <a:t>arkuus </a:t>
            </a:r>
            <a:r>
              <a:rPr lang="fi-FI" sz="2600" dirty="0" err="1"/>
              <a:t>fibulan</a:t>
            </a:r>
            <a:r>
              <a:rPr lang="fi-FI" sz="2600" dirty="0"/>
              <a:t> distaalisessa takaosassa 6 cm:n alueella tai </a:t>
            </a:r>
            <a:r>
              <a:rPr lang="fi-FI" sz="2600" dirty="0" err="1"/>
              <a:t>lateraalimalleolin</a:t>
            </a:r>
            <a:r>
              <a:rPr lang="fi-FI" sz="2600" dirty="0"/>
              <a:t> kärjessä</a:t>
            </a:r>
          </a:p>
          <a:p>
            <a:pPr lvl="0"/>
            <a:r>
              <a:rPr lang="fi-FI" sz="2600" dirty="0"/>
              <a:t>arkuus </a:t>
            </a:r>
            <a:r>
              <a:rPr lang="fi-FI" sz="2600" dirty="0" err="1"/>
              <a:t>navicularen</a:t>
            </a:r>
            <a:r>
              <a:rPr lang="fi-FI" sz="2600" dirty="0"/>
              <a:t> alueella</a:t>
            </a:r>
          </a:p>
          <a:p>
            <a:pPr lvl="0"/>
            <a:r>
              <a:rPr lang="fi-FI" sz="2600" dirty="0"/>
              <a:t>arkuus 5 </a:t>
            </a:r>
            <a:r>
              <a:rPr lang="fi-FI" sz="2600" dirty="0" err="1"/>
              <a:t>metatarsaalin</a:t>
            </a:r>
            <a:r>
              <a:rPr lang="fi-FI" sz="2600" dirty="0"/>
              <a:t> alueella (</a:t>
            </a:r>
            <a:r>
              <a:rPr lang="fi-FI" sz="2600" dirty="0" err="1"/>
              <a:t>base</a:t>
            </a:r>
            <a:r>
              <a:rPr lang="fi-FI" sz="2600" dirty="0"/>
              <a:t> erityisesti)</a:t>
            </a:r>
          </a:p>
          <a:p>
            <a:pPr lvl="0"/>
            <a:r>
              <a:rPr lang="fi-FI" sz="2600" dirty="0"/>
              <a:t>kyky varata loukkaantuneelle jalalle heti loukkaantumisen jälkeen sekä ensimmäisellä vastaanotolla kyky varata 4 askeleen verran loukkaantuneelle jalalle</a:t>
            </a:r>
          </a:p>
          <a:p>
            <a:endParaRPr lang="en-US" sz="2000" dirty="0"/>
          </a:p>
        </p:txBody>
      </p:sp>
      <p:pic>
        <p:nvPicPr>
          <p:cNvPr id="7" name="Sisällön paikkamerkki 6" descr="Kuva, joka sisältää kohteen henkilö, ranne, nivel, Jäsen&#10;&#10;Tekoälyllä luotu sisältö voi olla virheellistä.">
            <a:extLst>
              <a:ext uri="{FF2B5EF4-FFF2-40B4-BE49-F238E27FC236}">
                <a16:creationId xmlns:a16="http://schemas.microsoft.com/office/drawing/2014/main" id="{EF04C294-C7B4-E563-EA2C-442F6937B00C}"/>
              </a:ext>
            </a:extLst>
          </p:cNvPr>
          <p:cNvPicPr>
            <a:picLocks noChangeAspect="1"/>
          </p:cNvPicPr>
          <p:nvPr/>
        </p:nvPicPr>
        <p:blipFill>
          <a:blip r:embed="rId2" cstate="print">
            <a:extLst>
              <a:ext uri="{28A0092B-C50C-407E-A947-70E740481C1C}">
                <a14:useLocalDpi xmlns:a14="http://schemas.microsoft.com/office/drawing/2010/main" val="0"/>
              </a:ext>
            </a:extLst>
          </a:blip>
          <a:srcRect r="2" b="22047"/>
          <a:stretch>
            <a:fillRect/>
          </a:stretch>
        </p:blipFill>
        <p:spPr bwMode="auto">
          <a:xfrm>
            <a:off x="7199440" y="10"/>
            <a:ext cx="4992560" cy="6857990"/>
          </a:xfrm>
          <a:prstGeom prst="rect">
            <a:avLst/>
          </a:prstGeom>
          <a:noFill/>
          <a:effectLst/>
        </p:spPr>
      </p:pic>
      <p:sp>
        <p:nvSpPr>
          <p:cNvPr id="3" name="Alatunnisteen paikkamerkki 2">
            <a:extLst>
              <a:ext uri="{FF2B5EF4-FFF2-40B4-BE49-F238E27FC236}">
                <a16:creationId xmlns:a16="http://schemas.microsoft.com/office/drawing/2014/main" id="{4E971EAF-8D28-4626-9EDA-BF7B6C6F351D}"/>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906794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496618-6D23-658F-0442-A85EC3ABC06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2DF92801-4E9B-0D37-2862-FA4C63A4E4DA}"/>
              </a:ext>
            </a:extLst>
          </p:cNvPr>
          <p:cNvSpPr>
            <a:spLocks noGrp="1"/>
          </p:cNvSpPr>
          <p:nvPr>
            <p:ph idx="1"/>
          </p:nvPr>
        </p:nvSpPr>
        <p:spPr/>
        <p:txBody>
          <a:bodyPr/>
          <a:lstStyle/>
          <a:p>
            <a:endParaRPr lang="fi-FI" dirty="0"/>
          </a:p>
          <a:p>
            <a:r>
              <a:rPr lang="fi-FI" sz="2400" dirty="0"/>
              <a:t>Vuoden 2021 tutkimukseen osallistuneista kaikilla, joilla todettiin nilkkamurtuma, VAS – arvo oli vähintään 5.</a:t>
            </a:r>
          </a:p>
          <a:p>
            <a:endParaRPr lang="fi-FI" sz="2400" dirty="0"/>
          </a:p>
          <a:p>
            <a:r>
              <a:rPr lang="fi-FI" sz="2400" dirty="0"/>
              <a:t>Kirurgista hoitoa vaativissa tapauksissa VAS -arvo oli selvästi korkeampi kuin konservatiivisesti hoidettavissa.</a:t>
            </a:r>
          </a:p>
          <a:p>
            <a:endParaRPr lang="fi-FI" dirty="0"/>
          </a:p>
        </p:txBody>
      </p:sp>
      <p:sp>
        <p:nvSpPr>
          <p:cNvPr id="4" name="Alatunnisteen paikkamerkki 3">
            <a:extLst>
              <a:ext uri="{FF2B5EF4-FFF2-40B4-BE49-F238E27FC236}">
                <a16:creationId xmlns:a16="http://schemas.microsoft.com/office/drawing/2014/main" id="{2A5AA0D8-AF5C-FDAE-7393-B802A5212231}"/>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60065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FF84FC-5F50-2D55-739D-B6408E0C8848}"/>
              </a:ext>
            </a:extLst>
          </p:cNvPr>
          <p:cNvSpPr>
            <a:spLocks noGrp="1"/>
          </p:cNvSpPr>
          <p:nvPr>
            <p:ph type="title"/>
          </p:nvPr>
        </p:nvSpPr>
        <p:spPr/>
        <p:txBody>
          <a:bodyPr>
            <a:normAutofit/>
          </a:bodyPr>
          <a:lstStyle/>
          <a:p>
            <a:r>
              <a:rPr lang="fi-FI" sz="3600" dirty="0"/>
              <a:t>Nilkan revähdys, yleinen ja ”viaton” vaiva – vai onko?</a:t>
            </a:r>
          </a:p>
        </p:txBody>
      </p:sp>
      <p:sp>
        <p:nvSpPr>
          <p:cNvPr id="8" name="Content Placeholder 7">
            <a:extLst>
              <a:ext uri="{FF2B5EF4-FFF2-40B4-BE49-F238E27FC236}">
                <a16:creationId xmlns:a16="http://schemas.microsoft.com/office/drawing/2014/main" id="{7CD7371B-E6A3-C78C-9C76-7392F7C83EDF}"/>
              </a:ext>
            </a:extLst>
          </p:cNvPr>
          <p:cNvSpPr>
            <a:spLocks noGrp="1"/>
          </p:cNvSpPr>
          <p:nvPr>
            <p:ph idx="1"/>
          </p:nvPr>
        </p:nvSpPr>
        <p:spPr/>
        <p:txBody>
          <a:bodyPr>
            <a:normAutofit/>
          </a:bodyPr>
          <a:lstStyle/>
          <a:p>
            <a:endParaRPr lang="fi-FI" sz="2400" dirty="0"/>
          </a:p>
          <a:p>
            <a:endParaRPr lang="fi-FI" sz="2400" dirty="0"/>
          </a:p>
          <a:p>
            <a:r>
              <a:rPr lang="fi-FI" sz="2400" dirty="0"/>
              <a:t>Nilkan ulkopuolisten nivelsiteiden revähdys on yleisin vammatyyppi fyysisesti aktiivisten ihmisten joukossa. </a:t>
            </a:r>
          </a:p>
          <a:p>
            <a:endParaRPr lang="fi-FI" sz="2400" dirty="0"/>
          </a:p>
          <a:p>
            <a:r>
              <a:rPr lang="fi-FI" sz="2400" dirty="0"/>
              <a:t>Nilkan revähdysten uusiutumisriski on kuitenkin merkittävä, ja vuoden 2021 systemaattisen katsauksen mukaan tämä koskee erityisesti miehiä. </a:t>
            </a:r>
          </a:p>
          <a:p>
            <a:r>
              <a:rPr lang="fi-FI" sz="1300" dirty="0"/>
              <a:t>Erik A. </a:t>
            </a:r>
            <a:r>
              <a:rPr lang="fi-FI" sz="1300" dirty="0" err="1"/>
              <a:t>Wikstrom</a:t>
            </a:r>
            <a:r>
              <a:rPr lang="fi-FI" sz="1300" dirty="0"/>
              <a:t> et al. 2021. </a:t>
            </a:r>
            <a:r>
              <a:rPr lang="en-US" sz="1300" dirty="0"/>
              <a:t>Lateral Ankle Sprain and Subsequent Ankle Sprain Risk: A Systematic Review. Journal of Athletic Training 2021;56(6):578–585 Ankle </a:t>
            </a:r>
            <a:r>
              <a:rPr lang="en-US" sz="1300" dirty="0" err="1"/>
              <a:t>doi</a:t>
            </a:r>
            <a:r>
              <a:rPr lang="en-US" sz="1300" dirty="0"/>
              <a:t>: 10.4085/1062-6050-168-20</a:t>
            </a:r>
            <a:endParaRPr lang="fi-FI" sz="1300" dirty="0"/>
          </a:p>
          <a:p>
            <a:endParaRPr lang="fi-FI" sz="2400" dirty="0"/>
          </a:p>
          <a:p>
            <a:endParaRPr lang="en-US" sz="2000" dirty="0"/>
          </a:p>
        </p:txBody>
      </p:sp>
      <p:sp>
        <p:nvSpPr>
          <p:cNvPr id="3" name="Alatunnisteen paikkamerkki 2">
            <a:extLst>
              <a:ext uri="{FF2B5EF4-FFF2-40B4-BE49-F238E27FC236}">
                <a16:creationId xmlns:a16="http://schemas.microsoft.com/office/drawing/2014/main" id="{8D88D3CE-6739-9FA8-D746-44C8A6E2CC70}"/>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64094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400EE55-DBE6-6667-D222-794C45184B22}"/>
              </a:ext>
            </a:extLst>
          </p:cNvPr>
          <p:cNvSpPr>
            <a:spLocks noGrp="1"/>
          </p:cNvSpPr>
          <p:nvPr>
            <p:ph type="title"/>
          </p:nvPr>
        </p:nvSpPr>
        <p:spPr>
          <a:xfrm>
            <a:off x="761800" y="762001"/>
            <a:ext cx="5334197" cy="1708242"/>
          </a:xfrm>
        </p:spPr>
        <p:txBody>
          <a:bodyPr anchor="ctr">
            <a:normAutofit/>
          </a:bodyPr>
          <a:lstStyle/>
          <a:p>
            <a:r>
              <a:rPr lang="fi-FI" sz="3600" dirty="0" err="1"/>
              <a:t>Midtarsaalialueen</a:t>
            </a:r>
            <a:r>
              <a:rPr lang="fi-FI" sz="3600" dirty="0"/>
              <a:t> </a:t>
            </a:r>
            <a:r>
              <a:rPr lang="fi-FI" sz="3600" dirty="0" err="1"/>
              <a:t>ligamenttivammat</a:t>
            </a:r>
            <a:endParaRPr lang="fi-FI" sz="3600" dirty="0"/>
          </a:p>
        </p:txBody>
      </p:sp>
      <p:sp>
        <p:nvSpPr>
          <p:cNvPr id="8" name="Content Placeholder 7">
            <a:extLst>
              <a:ext uri="{FF2B5EF4-FFF2-40B4-BE49-F238E27FC236}">
                <a16:creationId xmlns:a16="http://schemas.microsoft.com/office/drawing/2014/main" id="{B78E696A-3256-F23C-A62C-4BFAE6815556}"/>
              </a:ext>
            </a:extLst>
          </p:cNvPr>
          <p:cNvSpPr>
            <a:spLocks noGrp="1"/>
          </p:cNvSpPr>
          <p:nvPr>
            <p:ph idx="1"/>
          </p:nvPr>
        </p:nvSpPr>
        <p:spPr>
          <a:xfrm>
            <a:off x="761800" y="2470244"/>
            <a:ext cx="9912420" cy="3769835"/>
          </a:xfrm>
        </p:spPr>
        <p:txBody>
          <a:bodyPr anchor="ctr">
            <a:normAutofit lnSpcReduction="10000"/>
          </a:bodyPr>
          <a:lstStyle/>
          <a:p>
            <a:endParaRPr lang="en-US" sz="1100" dirty="0"/>
          </a:p>
          <a:p>
            <a:endParaRPr lang="fi-FI" sz="1100" dirty="0"/>
          </a:p>
          <a:p>
            <a:endParaRPr lang="fi-FI" sz="1100" dirty="0"/>
          </a:p>
          <a:p>
            <a:endParaRPr lang="fi-FI" sz="1100" dirty="0"/>
          </a:p>
          <a:p>
            <a:endParaRPr lang="fi-FI" dirty="0"/>
          </a:p>
          <a:p>
            <a:r>
              <a:rPr lang="fi-FI" dirty="0" err="1"/>
              <a:t>Midtarsaaliniveltä</a:t>
            </a:r>
            <a:r>
              <a:rPr lang="fi-FI" dirty="0"/>
              <a:t> dorsaalisesti tukevat </a:t>
            </a:r>
            <a:r>
              <a:rPr lang="fi-FI" dirty="0" err="1"/>
              <a:t>ligamentit</a:t>
            </a:r>
            <a:r>
              <a:rPr lang="fi-FI" dirty="0"/>
              <a:t>. </a:t>
            </a:r>
          </a:p>
          <a:p>
            <a:endParaRPr lang="fi-FI" dirty="0"/>
          </a:p>
          <a:p>
            <a:r>
              <a:rPr lang="fi-FI" dirty="0"/>
              <a:t>dorsaalinen </a:t>
            </a:r>
            <a:r>
              <a:rPr lang="fi-FI" dirty="0" err="1"/>
              <a:t>talonaviculaariligamentti</a:t>
            </a:r>
            <a:r>
              <a:rPr lang="fi-FI" dirty="0"/>
              <a:t> (D-TNL), dorsaalinen </a:t>
            </a:r>
            <a:r>
              <a:rPr lang="fi-FI" dirty="0" err="1"/>
              <a:t>calcaneocuboidaaliligamentti</a:t>
            </a:r>
            <a:r>
              <a:rPr lang="fi-FI" dirty="0"/>
              <a:t> (D-CCL) sekä </a:t>
            </a:r>
            <a:r>
              <a:rPr lang="fi-FI" dirty="0" err="1"/>
              <a:t>bifurcatum-ligamentti</a:t>
            </a:r>
            <a:endParaRPr lang="fi-FI" dirty="0"/>
          </a:p>
          <a:p>
            <a:pPr marL="0" indent="0">
              <a:buNone/>
            </a:pPr>
            <a:endParaRPr lang="en-US" sz="1100" dirty="0"/>
          </a:p>
          <a:p>
            <a:endParaRPr lang="en-US" sz="1100" dirty="0"/>
          </a:p>
          <a:p>
            <a:endParaRPr lang="en-US" sz="1100" dirty="0"/>
          </a:p>
          <a:p>
            <a:endParaRPr lang="en-US" sz="1100" dirty="0"/>
          </a:p>
          <a:p>
            <a:endParaRPr lang="en-US" sz="1100" dirty="0"/>
          </a:p>
          <a:p>
            <a:endParaRPr lang="en-US" sz="1100" dirty="0"/>
          </a:p>
          <a:p>
            <a:pPr marL="0" indent="0">
              <a:buNone/>
            </a:pPr>
            <a:endParaRPr lang="en-US" sz="4500" dirty="0"/>
          </a:p>
        </p:txBody>
      </p:sp>
      <p:sp>
        <p:nvSpPr>
          <p:cNvPr id="3" name="Alatunnisteen paikkamerkki 2">
            <a:extLst>
              <a:ext uri="{FF2B5EF4-FFF2-40B4-BE49-F238E27FC236}">
                <a16:creationId xmlns:a16="http://schemas.microsoft.com/office/drawing/2014/main" id="{3AEFA439-C543-40AF-B17E-10ABC61FCDCA}"/>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34494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21F7C0-CB5C-0447-787A-DAB28EBBEA2F}"/>
              </a:ext>
            </a:extLst>
          </p:cNvPr>
          <p:cNvSpPr>
            <a:spLocks noGrp="1"/>
          </p:cNvSpPr>
          <p:nvPr>
            <p:ph type="title"/>
          </p:nvPr>
        </p:nvSpPr>
        <p:spPr/>
        <p:txBody>
          <a:bodyPr/>
          <a:lstStyle/>
          <a:p>
            <a:r>
              <a:rPr lang="fi-FI" dirty="0" err="1"/>
              <a:t>Midtarsaalialueen</a:t>
            </a:r>
            <a:r>
              <a:rPr lang="fi-FI" dirty="0"/>
              <a:t> </a:t>
            </a:r>
            <a:r>
              <a:rPr lang="fi-FI" dirty="0" err="1"/>
              <a:t>ligamenttivammat</a:t>
            </a:r>
            <a:endParaRPr lang="fi-FI" dirty="0"/>
          </a:p>
        </p:txBody>
      </p:sp>
      <p:sp>
        <p:nvSpPr>
          <p:cNvPr id="3" name="Sisällön paikkamerkki 2">
            <a:extLst>
              <a:ext uri="{FF2B5EF4-FFF2-40B4-BE49-F238E27FC236}">
                <a16:creationId xmlns:a16="http://schemas.microsoft.com/office/drawing/2014/main" id="{BE49DA3E-28D3-ECE8-D17D-1EFBD1F4E374}"/>
              </a:ext>
            </a:extLst>
          </p:cNvPr>
          <p:cNvSpPr>
            <a:spLocks noGrp="1"/>
          </p:cNvSpPr>
          <p:nvPr>
            <p:ph idx="1"/>
          </p:nvPr>
        </p:nvSpPr>
        <p:spPr/>
        <p:txBody>
          <a:bodyPr>
            <a:normAutofit/>
          </a:bodyPr>
          <a:lstStyle/>
          <a:p>
            <a:endParaRPr lang="fi-FI" dirty="0">
              <a:highlight>
                <a:srgbClr val="FFFF00"/>
              </a:highlight>
            </a:endParaRPr>
          </a:p>
          <a:p>
            <a:endParaRPr lang="fi-FI" dirty="0">
              <a:highlight>
                <a:srgbClr val="FFFF00"/>
              </a:highlight>
            </a:endParaRPr>
          </a:p>
          <a:p>
            <a:endParaRPr lang="fi-FI" dirty="0">
              <a:highlight>
                <a:srgbClr val="FFFF00"/>
              </a:highlight>
            </a:endParaRPr>
          </a:p>
          <a:p>
            <a:r>
              <a:rPr lang="fi-FI" dirty="0" err="1">
                <a:highlight>
                  <a:srgbClr val="FFFF00"/>
                </a:highlight>
              </a:rPr>
              <a:t>Midtarsaalialueen</a:t>
            </a:r>
            <a:r>
              <a:rPr lang="fi-FI" dirty="0">
                <a:highlight>
                  <a:srgbClr val="FFFF00"/>
                </a:highlight>
              </a:rPr>
              <a:t> vammat ovat ilmeisen alidiagnosoitu vaiva, mikä voi johtaa hoidon viivästymiseen, vaivan pitkittymiseen ja kerrannaisvaikutusten riskin kasvuun.</a:t>
            </a:r>
          </a:p>
          <a:p>
            <a:endParaRPr lang="fi-FI" dirty="0">
              <a:highlight>
                <a:srgbClr val="FFFF00"/>
              </a:highlight>
            </a:endParaRPr>
          </a:p>
          <a:p>
            <a:endParaRPr lang="fi-FI" dirty="0">
              <a:highlight>
                <a:srgbClr val="FFFF00"/>
              </a:highlight>
            </a:endParaRPr>
          </a:p>
          <a:p>
            <a:r>
              <a:rPr lang="en-US" sz="1200" dirty="0"/>
              <a:t>Walter WR, Hirschmann A, Alaia EF, Garwood ER, Rosenberg ZS. Journal Club:  MRI Evaluation of Midtarsal (Chopart) Sprain in the Setting of Acute Ankle Injury. AJR Am J </a:t>
            </a:r>
            <a:r>
              <a:rPr lang="en-US" sz="1200" dirty="0" err="1"/>
              <a:t>Roentgenol</a:t>
            </a:r>
            <a:r>
              <a:rPr lang="en-US" sz="1200" dirty="0"/>
              <a:t> 2018; 210:386-395</a:t>
            </a:r>
            <a:endParaRPr lang="en-US" sz="1200" dirty="0">
              <a:highlight>
                <a:srgbClr val="FFFF00"/>
              </a:highlight>
            </a:endParaRPr>
          </a:p>
        </p:txBody>
      </p:sp>
      <p:sp>
        <p:nvSpPr>
          <p:cNvPr id="4" name="Alatunnisteen paikkamerkki 3">
            <a:extLst>
              <a:ext uri="{FF2B5EF4-FFF2-40B4-BE49-F238E27FC236}">
                <a16:creationId xmlns:a16="http://schemas.microsoft.com/office/drawing/2014/main" id="{AA25A013-343E-D25A-9A66-A86BA290D325}"/>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37145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5A8C61-18CC-7A72-C1F9-8676491CF828}"/>
              </a:ext>
            </a:extLst>
          </p:cNvPr>
          <p:cNvSpPr>
            <a:spLocks noGrp="1"/>
          </p:cNvSpPr>
          <p:nvPr>
            <p:ph type="title"/>
          </p:nvPr>
        </p:nvSpPr>
        <p:spPr/>
        <p:txBody>
          <a:bodyPr/>
          <a:lstStyle/>
          <a:p>
            <a:r>
              <a:rPr lang="fi-FI" dirty="0" err="1"/>
              <a:t>Midtarsaalialueen</a:t>
            </a:r>
            <a:r>
              <a:rPr lang="fi-FI" dirty="0"/>
              <a:t> </a:t>
            </a:r>
            <a:r>
              <a:rPr lang="fi-FI" dirty="0" err="1"/>
              <a:t>lig</a:t>
            </a:r>
            <a:r>
              <a:rPr lang="fi-FI" dirty="0"/>
              <a:t>. vammat</a:t>
            </a:r>
          </a:p>
        </p:txBody>
      </p:sp>
      <p:sp>
        <p:nvSpPr>
          <p:cNvPr id="3" name="Sisällön paikkamerkki 2">
            <a:extLst>
              <a:ext uri="{FF2B5EF4-FFF2-40B4-BE49-F238E27FC236}">
                <a16:creationId xmlns:a16="http://schemas.microsoft.com/office/drawing/2014/main" id="{8B7256DA-28A1-CA66-7A4D-7512DC83B46C}"/>
              </a:ext>
            </a:extLst>
          </p:cNvPr>
          <p:cNvSpPr>
            <a:spLocks noGrp="1"/>
          </p:cNvSpPr>
          <p:nvPr>
            <p:ph idx="1"/>
          </p:nvPr>
        </p:nvSpPr>
        <p:spPr/>
        <p:txBody>
          <a:bodyPr>
            <a:normAutofit/>
          </a:bodyPr>
          <a:lstStyle/>
          <a:p>
            <a:endParaRPr lang="fi-FI" sz="2400" dirty="0"/>
          </a:p>
          <a:p>
            <a:r>
              <a:rPr lang="fi-FI" sz="2400" dirty="0"/>
              <a:t>Hoitolinjasta ei ole täyttä konsensusta, eikä saatavilla ole yhtä tasokkaita tutkimuslähteitä kuin muiden </a:t>
            </a:r>
            <a:r>
              <a:rPr lang="fi-FI" sz="2400" dirty="0" err="1"/>
              <a:t>ligamenttivammojen</a:t>
            </a:r>
            <a:r>
              <a:rPr lang="fi-FI" sz="2400" dirty="0"/>
              <a:t> osalta</a:t>
            </a:r>
          </a:p>
          <a:p>
            <a:r>
              <a:rPr lang="fi-FI" sz="2400" dirty="0"/>
              <a:t>Vaikuttaa siltä, että </a:t>
            </a:r>
            <a:r>
              <a:rPr lang="fi-FI" sz="2400" dirty="0" err="1"/>
              <a:t>midtarsaalialueen</a:t>
            </a:r>
            <a:r>
              <a:rPr lang="fi-FI" sz="2400" dirty="0"/>
              <a:t> vammoissa alkuvaiheen aggressiivisempi </a:t>
            </a:r>
            <a:r>
              <a:rPr lang="fi-FI" sz="2400" dirty="0" err="1"/>
              <a:t>immobilisaatio</a:t>
            </a:r>
            <a:r>
              <a:rPr lang="fi-FI" sz="2400" dirty="0"/>
              <a:t> on tärkeämpää kuin esimerkiksi lateraalisten nivelsiteiden revähdyksissä  </a:t>
            </a:r>
          </a:p>
          <a:p>
            <a:r>
              <a:rPr lang="fi-FI" sz="2400" dirty="0"/>
              <a:t> Alkuvaiheen </a:t>
            </a:r>
            <a:r>
              <a:rPr lang="fi-FI" sz="2400" dirty="0" err="1"/>
              <a:t>immobilisaatiossa</a:t>
            </a:r>
            <a:r>
              <a:rPr lang="fi-FI" sz="2400" dirty="0"/>
              <a:t> voidaan käyttää esimerkiksi </a:t>
            </a:r>
            <a:r>
              <a:rPr lang="fi-FI" sz="2400" dirty="0" err="1"/>
              <a:t>walkeria</a:t>
            </a:r>
            <a:r>
              <a:rPr lang="fi-FI" sz="2400" dirty="0"/>
              <a:t> tai CAM- tukikenkää.</a:t>
            </a:r>
          </a:p>
          <a:p>
            <a:endParaRPr lang="fi-FI" dirty="0"/>
          </a:p>
          <a:p>
            <a:r>
              <a:rPr lang="en-US" sz="1200" dirty="0"/>
              <a:t>Filip Kwiatkowski et. al. 2025. Midtarsal joint sprain – a quick review. January 2025. Quality in Sport 37:57085DOI:10.12775/QS.2025.37.57085.</a:t>
            </a:r>
            <a:endParaRPr lang="fi-FI" sz="1200" dirty="0"/>
          </a:p>
          <a:p>
            <a:endParaRPr lang="fi-FI" dirty="0"/>
          </a:p>
        </p:txBody>
      </p:sp>
      <p:sp>
        <p:nvSpPr>
          <p:cNvPr id="4" name="Alatunnisteen paikkamerkki 3">
            <a:extLst>
              <a:ext uri="{FF2B5EF4-FFF2-40B4-BE49-F238E27FC236}">
                <a16:creationId xmlns:a16="http://schemas.microsoft.com/office/drawing/2014/main" id="{C285AA1E-FA45-02F3-9FAA-AAE95BFB3EF9}"/>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95678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0FD94F-DA71-E86A-9E91-621787B3DB70}"/>
              </a:ext>
            </a:extLst>
          </p:cNvPr>
          <p:cNvSpPr>
            <a:spLocks noGrp="1"/>
          </p:cNvSpPr>
          <p:nvPr>
            <p:ph type="title"/>
          </p:nvPr>
        </p:nvSpPr>
        <p:spPr/>
        <p:txBody>
          <a:bodyPr>
            <a:normAutofit fontScale="90000"/>
          </a:bodyPr>
          <a:lstStyle/>
          <a:p>
            <a:br>
              <a:rPr lang="fi-FI" dirty="0"/>
            </a:br>
            <a:r>
              <a:rPr lang="fi-FI" dirty="0"/>
              <a:t>Muita nilkan vääntövammojen yhteydessä syntyviä vaurioita </a:t>
            </a:r>
            <a:br>
              <a:rPr lang="fi-FI" dirty="0"/>
            </a:br>
            <a:endParaRPr lang="fi-FI" dirty="0"/>
          </a:p>
        </p:txBody>
      </p:sp>
      <p:graphicFrame>
        <p:nvGraphicFramePr>
          <p:cNvPr id="5" name="Sisällön paikkamerkki 2">
            <a:extLst>
              <a:ext uri="{FF2B5EF4-FFF2-40B4-BE49-F238E27FC236}">
                <a16:creationId xmlns:a16="http://schemas.microsoft.com/office/drawing/2014/main" id="{7D89750E-DE27-0657-6D6C-4A23543741B5}"/>
              </a:ext>
            </a:extLst>
          </p:cNvPr>
          <p:cNvGraphicFramePr>
            <a:graphicFrameLocks noGrp="1"/>
          </p:cNvGraphicFramePr>
          <p:nvPr>
            <p:ph idx="1"/>
            <p:extLst>
              <p:ext uri="{D42A27DB-BD31-4B8C-83A1-F6EECF244321}">
                <p14:modId xmlns:p14="http://schemas.microsoft.com/office/powerpoint/2010/main" val="8634857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tunnisteen paikkamerkki 2">
            <a:extLst>
              <a:ext uri="{FF2B5EF4-FFF2-40B4-BE49-F238E27FC236}">
                <a16:creationId xmlns:a16="http://schemas.microsoft.com/office/drawing/2014/main" id="{58DACF1E-C24D-E90E-21F1-692DBF78D46A}"/>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05871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CEC169-11C4-1A94-AC6B-A620BE78F3D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DC3A9A6-E2EC-D8EB-641E-0ADC617B9142}"/>
              </a:ext>
            </a:extLst>
          </p:cNvPr>
          <p:cNvSpPr>
            <a:spLocks noGrp="1"/>
          </p:cNvSpPr>
          <p:nvPr>
            <p:ph idx="1"/>
          </p:nvPr>
        </p:nvSpPr>
        <p:spPr/>
        <p:txBody>
          <a:bodyPr/>
          <a:lstStyle/>
          <a:p>
            <a:endParaRPr lang="fi-FI" dirty="0"/>
          </a:p>
          <a:p>
            <a:endParaRPr lang="fi-FI" dirty="0"/>
          </a:p>
          <a:p>
            <a:endParaRPr lang="fi-FI" dirty="0"/>
          </a:p>
          <a:p>
            <a:r>
              <a:rPr lang="fi-FI" sz="3600" dirty="0">
                <a:highlight>
                  <a:srgbClr val="FFFF00"/>
                </a:highlight>
              </a:rPr>
              <a:t>Nilkkavammojen uusiutumisen ja kroonistumisen riskitekijöitä ja mekanismeja</a:t>
            </a:r>
          </a:p>
        </p:txBody>
      </p:sp>
      <p:sp>
        <p:nvSpPr>
          <p:cNvPr id="4" name="Alatunnisteen paikkamerkki 3">
            <a:extLst>
              <a:ext uri="{FF2B5EF4-FFF2-40B4-BE49-F238E27FC236}">
                <a16:creationId xmlns:a16="http://schemas.microsoft.com/office/drawing/2014/main" id="{4C60B670-7132-EC04-5221-27DFF56D454E}"/>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329622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3E55CC-50DD-DD91-8701-C88C0FA59524}"/>
              </a:ext>
            </a:extLst>
          </p:cNvPr>
          <p:cNvSpPr>
            <a:spLocks noGrp="1"/>
          </p:cNvSpPr>
          <p:nvPr>
            <p:ph type="title"/>
          </p:nvPr>
        </p:nvSpPr>
        <p:spPr/>
        <p:txBody>
          <a:bodyPr>
            <a:normAutofit fontScale="90000"/>
          </a:bodyPr>
          <a:lstStyle/>
          <a:p>
            <a:br>
              <a:rPr lang="fi-FI" dirty="0"/>
            </a:br>
            <a:r>
              <a:rPr lang="fi-FI" dirty="0"/>
              <a:t>Nilkkavammojen uusiutumisen ja kroonistumisen riskitekijöitä ja mekanismeja</a:t>
            </a:r>
            <a:br>
              <a:rPr lang="fi-FI" dirty="0"/>
            </a:br>
            <a:endParaRPr lang="fi-FI" dirty="0"/>
          </a:p>
        </p:txBody>
      </p:sp>
      <p:sp>
        <p:nvSpPr>
          <p:cNvPr id="3" name="Sisällön paikkamerkki 2">
            <a:extLst>
              <a:ext uri="{FF2B5EF4-FFF2-40B4-BE49-F238E27FC236}">
                <a16:creationId xmlns:a16="http://schemas.microsoft.com/office/drawing/2014/main" id="{1F80D41E-C7AA-8497-120C-910E833942F1}"/>
              </a:ext>
            </a:extLst>
          </p:cNvPr>
          <p:cNvSpPr>
            <a:spLocks noGrp="1"/>
          </p:cNvSpPr>
          <p:nvPr>
            <p:ph idx="1"/>
          </p:nvPr>
        </p:nvSpPr>
        <p:spPr/>
        <p:txBody>
          <a:bodyPr>
            <a:normAutofit/>
          </a:bodyPr>
          <a:lstStyle/>
          <a:p>
            <a:endParaRPr lang="fi-FI" dirty="0"/>
          </a:p>
          <a:p>
            <a:r>
              <a:rPr lang="fi-FI" sz="2400" dirty="0"/>
              <a:t>Nilkan vaivojen uusiutuminen ja kroonistuminen on melko yleistä  </a:t>
            </a:r>
          </a:p>
          <a:p>
            <a:endParaRPr lang="fi-FI" sz="2400" dirty="0"/>
          </a:p>
          <a:p>
            <a:r>
              <a:rPr lang="fi-FI" sz="2400" dirty="0"/>
              <a:t>Vuoden 2021 systemaattisen katsauksen mukaan aktiivisella väestöllä ensimmäisen nilkan revähdyksen jälkeen CAI voi esiintyä noin 46 %:lla </a:t>
            </a:r>
          </a:p>
          <a:p>
            <a:endParaRPr lang="fi-FI" sz="2400" dirty="0"/>
          </a:p>
          <a:p>
            <a:r>
              <a:rPr lang="fi-FI" sz="2400" dirty="0"/>
              <a:t>Krooninen nilkan </a:t>
            </a:r>
            <a:r>
              <a:rPr lang="fi-FI" sz="2400" dirty="0" err="1"/>
              <a:t>instabiliteetti</a:t>
            </a:r>
            <a:r>
              <a:rPr lang="fi-FI" sz="2400" dirty="0"/>
              <a:t> voi pidemmällä aikavälillä johtaa nilkan alueen </a:t>
            </a:r>
            <a:r>
              <a:rPr lang="fi-FI" sz="2400" dirty="0" err="1"/>
              <a:t>degeneratiivisiin</a:t>
            </a:r>
            <a:r>
              <a:rPr lang="fi-FI" sz="2400" dirty="0"/>
              <a:t> muutoksiin ja lisätä artroosiriskiä </a:t>
            </a:r>
          </a:p>
          <a:p>
            <a:endParaRPr lang="fi-FI" sz="2400" dirty="0"/>
          </a:p>
          <a:p>
            <a:r>
              <a:rPr lang="en-US" sz="1200" dirty="0"/>
              <a:t>Chia L Lin et al. 2021. The epidemiology of chronic ankle instability with perceived ankle instability- a systematic review. Journal of foot and ankle research</a:t>
            </a:r>
            <a:endParaRPr lang="fi-FI" sz="1200" dirty="0"/>
          </a:p>
          <a:p>
            <a:endParaRPr lang="fi-FI" sz="2600" dirty="0"/>
          </a:p>
        </p:txBody>
      </p:sp>
      <p:sp>
        <p:nvSpPr>
          <p:cNvPr id="4" name="Alatunnisteen paikkamerkki 3">
            <a:extLst>
              <a:ext uri="{FF2B5EF4-FFF2-40B4-BE49-F238E27FC236}">
                <a16:creationId xmlns:a16="http://schemas.microsoft.com/office/drawing/2014/main" id="{1300009C-B032-EBB0-980C-224B57E7718F}"/>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398529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F740FC-7A17-86E1-AB75-FA9D9277884E}"/>
              </a:ext>
            </a:extLst>
          </p:cNvPr>
          <p:cNvSpPr>
            <a:spLocks noGrp="1"/>
          </p:cNvSpPr>
          <p:nvPr>
            <p:ph type="title"/>
          </p:nvPr>
        </p:nvSpPr>
        <p:spPr/>
        <p:txBody>
          <a:bodyPr/>
          <a:lstStyle/>
          <a:p>
            <a:r>
              <a:rPr lang="fi-FI" dirty="0"/>
              <a:t>Nilkkavammojen uusiutumisen ja kroonistumisen riskitekijöitä ja mekanismeja</a:t>
            </a:r>
          </a:p>
        </p:txBody>
      </p:sp>
      <p:sp>
        <p:nvSpPr>
          <p:cNvPr id="3" name="Sisällön paikkamerkki 2">
            <a:extLst>
              <a:ext uri="{FF2B5EF4-FFF2-40B4-BE49-F238E27FC236}">
                <a16:creationId xmlns:a16="http://schemas.microsoft.com/office/drawing/2014/main" id="{9E00A863-CAB1-C857-39EB-EF978D14970B}"/>
              </a:ext>
            </a:extLst>
          </p:cNvPr>
          <p:cNvSpPr>
            <a:spLocks noGrp="1"/>
          </p:cNvSpPr>
          <p:nvPr>
            <p:ph idx="1"/>
          </p:nvPr>
        </p:nvSpPr>
        <p:spPr/>
        <p:txBody>
          <a:bodyPr>
            <a:normAutofit lnSpcReduction="10000"/>
          </a:bodyPr>
          <a:lstStyle/>
          <a:p>
            <a:r>
              <a:rPr lang="fi-FI" sz="2400" dirty="0"/>
              <a:t>Selitystä kroonisen vaivan kehittymiselle voidaan hakea useiden eri mekanismien kautta. </a:t>
            </a:r>
          </a:p>
          <a:p>
            <a:endParaRPr lang="fi-FI" sz="2400" dirty="0"/>
          </a:p>
          <a:p>
            <a:r>
              <a:rPr lang="fi-FI" sz="2400" dirty="0"/>
              <a:t>Nivelsidevamma voi vaikuttaa tiedonkulkuun vaurioituneelta alueelta keskushermostoon, mikä saattaa häiritä nilkan asentotuntoa ja altistaa vammojen toistumiselle. (Vrt. supinaatioliikemalli)</a:t>
            </a:r>
          </a:p>
          <a:p>
            <a:endParaRPr lang="fi-FI" sz="2400" dirty="0"/>
          </a:p>
          <a:p>
            <a:r>
              <a:rPr lang="fi-FI" sz="2400" dirty="0"/>
              <a:t>lonkan loitontajalihasten heikkoutta on havaittu kroonisten nilkkavammojen yhteydessä samalla puolella kehoa kuin nilkkavamma. Tämä voi osaltaan vaikuttaa jalan asentoon alkukontaktissa ja altistaa siten uusille nilkan vammoille</a:t>
            </a:r>
          </a:p>
          <a:p>
            <a:r>
              <a:rPr lang="en-US" sz="1100" dirty="0"/>
              <a:t>Karen Friel et al. 2006. Ipsilateral Hip Abductor Weakness After Inversion Ankle Sprain. Journal of Athletic Training.</a:t>
            </a:r>
            <a:endParaRPr lang="fi-FI" sz="1100" dirty="0"/>
          </a:p>
          <a:p>
            <a:endParaRPr lang="fi-FI" sz="2400" dirty="0"/>
          </a:p>
        </p:txBody>
      </p:sp>
      <p:sp>
        <p:nvSpPr>
          <p:cNvPr id="4" name="Alatunnisteen paikkamerkki 3">
            <a:extLst>
              <a:ext uri="{FF2B5EF4-FFF2-40B4-BE49-F238E27FC236}">
                <a16:creationId xmlns:a16="http://schemas.microsoft.com/office/drawing/2014/main" id="{64CBED5F-32AF-011C-620A-90FFEE2DCEC6}"/>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57332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4AD4E3-7DEB-D2AE-F62E-32177095ADDF}"/>
              </a:ext>
            </a:extLst>
          </p:cNvPr>
          <p:cNvSpPr>
            <a:spLocks noGrp="1"/>
          </p:cNvSpPr>
          <p:nvPr>
            <p:ph type="title"/>
          </p:nvPr>
        </p:nvSpPr>
        <p:spPr/>
        <p:txBody>
          <a:bodyPr>
            <a:normAutofit/>
          </a:bodyPr>
          <a:lstStyle/>
          <a:p>
            <a:pPr algn="l"/>
            <a:r>
              <a:rPr lang="en-US" sz="2400" i="0" dirty="0">
                <a:solidFill>
                  <a:srgbClr val="000000"/>
                </a:solidFill>
                <a:effectLst/>
                <a:latin typeface="BlinkMacSystemFont"/>
              </a:rPr>
              <a:t>Delayed Rehabilitation Is Associated With Recurrence and Higher Medical Care Use After Ankle Sprain Injuries in the United States Military Health System</a:t>
            </a:r>
            <a:br>
              <a:rPr lang="en-US" b="1" i="0" dirty="0">
                <a:solidFill>
                  <a:srgbClr val="000000"/>
                </a:solidFill>
                <a:effectLst/>
                <a:latin typeface="BlinkMacSystemFont"/>
              </a:rPr>
            </a:br>
            <a:r>
              <a:rPr lang="en-US" sz="1300" b="0" i="0" dirty="0">
                <a:solidFill>
                  <a:srgbClr val="000000"/>
                </a:solidFill>
                <a:effectLst/>
                <a:latin typeface="Roboto" panose="02000000000000000000" pitchFamily="2" charset="0"/>
              </a:rPr>
              <a:t>Journal of </a:t>
            </a:r>
            <a:r>
              <a:rPr lang="en-US" sz="1300" b="0" i="0" dirty="0" err="1">
                <a:solidFill>
                  <a:srgbClr val="000000"/>
                </a:solidFill>
                <a:effectLst/>
                <a:latin typeface="Roboto" panose="02000000000000000000" pitchFamily="2" charset="0"/>
              </a:rPr>
              <a:t>Orthopaedic</a:t>
            </a:r>
            <a:r>
              <a:rPr lang="en-US" sz="1300" b="0" i="0" dirty="0">
                <a:solidFill>
                  <a:srgbClr val="000000"/>
                </a:solidFill>
                <a:effectLst/>
                <a:latin typeface="Roboto" panose="02000000000000000000" pitchFamily="2" charset="0"/>
              </a:rPr>
              <a:t> &amp; Sports Physical Therapy Published </a:t>
            </a:r>
            <a:r>
              <a:rPr lang="en-US" sz="1300" b="0" i="0" dirty="0" err="1">
                <a:solidFill>
                  <a:srgbClr val="000000"/>
                </a:solidFill>
                <a:effectLst/>
                <a:latin typeface="Roboto" panose="02000000000000000000" pitchFamily="2" charset="0"/>
              </a:rPr>
              <a:t>Online:November</a:t>
            </a:r>
            <a:r>
              <a:rPr lang="en-US" sz="1300" b="0" i="0" dirty="0">
                <a:solidFill>
                  <a:srgbClr val="000000"/>
                </a:solidFill>
                <a:effectLst/>
                <a:latin typeface="Roboto" panose="02000000000000000000" pitchFamily="2" charset="0"/>
              </a:rPr>
              <a:t> 30, 2021Volume51Issue12</a:t>
            </a:r>
            <a:endParaRPr lang="fi-FI" sz="1300" dirty="0"/>
          </a:p>
        </p:txBody>
      </p:sp>
      <p:sp>
        <p:nvSpPr>
          <p:cNvPr id="3" name="Sisällön paikkamerkki 2">
            <a:extLst>
              <a:ext uri="{FF2B5EF4-FFF2-40B4-BE49-F238E27FC236}">
                <a16:creationId xmlns:a16="http://schemas.microsoft.com/office/drawing/2014/main" id="{82B0BA9C-C4DC-67E1-F73F-1E9E567CCB3D}"/>
              </a:ext>
            </a:extLst>
          </p:cNvPr>
          <p:cNvSpPr>
            <a:spLocks noGrp="1"/>
          </p:cNvSpPr>
          <p:nvPr>
            <p:ph idx="1"/>
          </p:nvPr>
        </p:nvSpPr>
        <p:spPr/>
        <p:txBody>
          <a:bodyPr>
            <a:normAutofit fontScale="47500" lnSpcReduction="20000"/>
          </a:bodyPr>
          <a:lstStyle/>
          <a:p>
            <a:pPr marL="0" indent="0">
              <a:buNone/>
            </a:pPr>
            <a:endParaRPr lang="fi-FI" sz="2200" dirty="0"/>
          </a:p>
          <a:p>
            <a:r>
              <a:rPr lang="fi-FI" sz="5100" dirty="0"/>
              <a:t>Kuntoutuksen viivästymisen merkitys</a:t>
            </a:r>
          </a:p>
          <a:p>
            <a:endParaRPr lang="fi-FI" sz="5100" dirty="0"/>
          </a:p>
          <a:p>
            <a:r>
              <a:rPr lang="fi-FI" sz="5100" dirty="0"/>
              <a:t>Seurantatutkimus, mukana kaikki nilkkarevähdystapaukset 4 vuoden ajalta: </a:t>
            </a:r>
            <a:r>
              <a:rPr lang="fi-FI" sz="5100" dirty="0">
                <a:highlight>
                  <a:srgbClr val="FFFF00"/>
                </a:highlight>
              </a:rPr>
              <a:t>kuntoutus mukaan heti alusta alkaen</a:t>
            </a:r>
            <a:r>
              <a:rPr lang="fi-FI" sz="5100" dirty="0"/>
              <a:t>: vähemmän toistuvia nilkan revähdyksiä ja vähemmän kuluja</a:t>
            </a:r>
          </a:p>
          <a:p>
            <a:pPr marL="0" indent="0">
              <a:buNone/>
            </a:pPr>
            <a:endParaRPr lang="fi-FI" sz="5100" dirty="0">
              <a:hlinkClick r:id="rId2"/>
            </a:endParaRPr>
          </a:p>
          <a:p>
            <a:pPr marL="0" indent="0">
              <a:buNone/>
            </a:pPr>
            <a:endParaRPr lang="fi-FI" dirty="0">
              <a:hlinkClick r:id="rId2"/>
            </a:endParaRPr>
          </a:p>
          <a:p>
            <a:r>
              <a:rPr lang="en-US" sz="2100" b="0" i="0" dirty="0">
                <a:solidFill>
                  <a:srgbClr val="000000"/>
                </a:solidFill>
                <a:effectLst/>
                <a:latin typeface="BlinkMacSystemFont"/>
                <a:ea typeface="Lato" panose="020F0502020204030203" pitchFamily="34" charset="0"/>
                <a:cs typeface="Lato" panose="020F0502020204030203" pitchFamily="34" charset="0"/>
              </a:rPr>
              <a:t>retrospective cohort study including all beneficiaries of the US Military Health System (MHS) seeking care for an ankle sprain over a 4-year period (2010–2013)</a:t>
            </a:r>
            <a:endParaRPr lang="fi-FI" sz="2100" dirty="0">
              <a:latin typeface="BlinkMacSystemFont"/>
              <a:ea typeface="Lato" panose="020F0502020204030203" pitchFamily="34" charset="0"/>
              <a:cs typeface="Lato" panose="020F0502020204030203" pitchFamily="34" charset="0"/>
              <a:hlinkClick r:id="rId2"/>
            </a:endParaRPr>
          </a:p>
          <a:p>
            <a:endParaRPr lang="fi-FI" dirty="0">
              <a:latin typeface="BlinkMacSystemFont"/>
              <a:ea typeface="Lato" panose="020F0502020204030203" pitchFamily="34" charset="0"/>
              <a:cs typeface="Lato" panose="020F0502020204030203" pitchFamily="34" charset="0"/>
              <a:hlinkClick r:id="rId2"/>
            </a:endParaRPr>
          </a:p>
          <a:p>
            <a:r>
              <a:rPr lang="en-US" sz="4400" b="0" i="0" dirty="0">
                <a:solidFill>
                  <a:srgbClr val="000000"/>
                </a:solidFill>
                <a:effectLst/>
                <a:highlight>
                  <a:srgbClr val="FFFF00"/>
                </a:highlight>
                <a:latin typeface="BlinkMacSystemFont"/>
                <a:ea typeface="Lato" panose="020F0502020204030203" pitchFamily="34" charset="0"/>
                <a:cs typeface="Lato" panose="020F0502020204030203" pitchFamily="34" charset="0"/>
              </a:rPr>
              <a:t>The earlier musculoskeletal rehabilitation care started after an ankle sprain, the lower the likelihood of recurrence and the downstream ankle-related medical costs incurred.</a:t>
            </a:r>
            <a:endParaRPr lang="fi-FI" sz="4400" dirty="0">
              <a:highlight>
                <a:srgbClr val="FFFF00"/>
              </a:highlight>
              <a:latin typeface="BlinkMacSystemFont"/>
              <a:ea typeface="Lato" panose="020F0502020204030203" pitchFamily="34" charset="0"/>
              <a:cs typeface="Lato" panose="020F0502020204030203" pitchFamily="34" charset="0"/>
              <a:hlinkClick r:id="rId2"/>
            </a:endParaRPr>
          </a:p>
          <a:p>
            <a:endParaRPr lang="fi-FI" dirty="0">
              <a:hlinkClick r:id="rId2"/>
            </a:endParaRPr>
          </a:p>
          <a:p>
            <a:endParaRPr lang="fi-FI" dirty="0">
              <a:hlinkClick r:id="rId2"/>
            </a:endParaRPr>
          </a:p>
          <a:p>
            <a:r>
              <a:rPr lang="fi-FI" sz="1500" dirty="0">
                <a:hlinkClick r:id="rId2"/>
              </a:rPr>
              <a:t>https://www.jospt.org/doi/full/10.2519/jospt.2021.10730</a:t>
            </a:r>
            <a:r>
              <a:rPr lang="fi-FI" sz="1500" dirty="0"/>
              <a:t> </a:t>
            </a:r>
          </a:p>
        </p:txBody>
      </p:sp>
      <p:sp>
        <p:nvSpPr>
          <p:cNvPr id="4" name="Alatunnisteen paikkamerkki 3">
            <a:extLst>
              <a:ext uri="{FF2B5EF4-FFF2-40B4-BE49-F238E27FC236}">
                <a16:creationId xmlns:a16="http://schemas.microsoft.com/office/drawing/2014/main" id="{3DBAEBD0-15E6-ED33-6415-7AAE5FFBDC3D}"/>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0651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BE6F6-B1D9-9810-6AC8-D93161591A59}"/>
              </a:ext>
            </a:extLst>
          </p:cNvPr>
          <p:cNvSpPr>
            <a:spLocks noGrp="1"/>
          </p:cNvSpPr>
          <p:nvPr>
            <p:ph type="title"/>
          </p:nvPr>
        </p:nvSpPr>
        <p:spPr/>
        <p:txBody>
          <a:bodyPr/>
          <a:lstStyle/>
          <a:p>
            <a:r>
              <a:rPr lang="fi-FI" dirty="0"/>
              <a:t>Nilkkavammojen uusiutumisen ja kroonistumisen riskitekijöitä ja mekanismeja</a:t>
            </a:r>
          </a:p>
        </p:txBody>
      </p:sp>
      <p:sp>
        <p:nvSpPr>
          <p:cNvPr id="3" name="Sisällön paikkamerkki 2">
            <a:extLst>
              <a:ext uri="{FF2B5EF4-FFF2-40B4-BE49-F238E27FC236}">
                <a16:creationId xmlns:a16="http://schemas.microsoft.com/office/drawing/2014/main" id="{2CCCCA4C-C300-B313-22D6-5D5DE3F2B9CD}"/>
              </a:ext>
            </a:extLst>
          </p:cNvPr>
          <p:cNvSpPr>
            <a:spLocks noGrp="1"/>
          </p:cNvSpPr>
          <p:nvPr>
            <p:ph idx="1"/>
          </p:nvPr>
        </p:nvSpPr>
        <p:spPr/>
        <p:txBody>
          <a:bodyPr>
            <a:normAutofit/>
          </a:bodyPr>
          <a:lstStyle/>
          <a:p>
            <a:r>
              <a:rPr lang="fi-FI" sz="2400" b="1" dirty="0"/>
              <a:t>Jäykkä liikemalli </a:t>
            </a:r>
            <a:r>
              <a:rPr lang="fi-FI" sz="2400" dirty="0"/>
              <a:t>voi altistaa monenlaisille vammoille myös ylempänä liikeketjussa. Aiemmalla nilkan revähdyksellä voi olla yhteyttä esimerkiksi polvi- tai hamstringvaivoihin</a:t>
            </a:r>
          </a:p>
          <a:p>
            <a:r>
              <a:rPr lang="en-US" sz="1200" dirty="0"/>
              <a:t>Nikolaos </a:t>
            </a:r>
            <a:r>
              <a:rPr lang="en-US" sz="1200" dirty="0" err="1"/>
              <a:t>Malliorapoulos</a:t>
            </a:r>
            <a:r>
              <a:rPr lang="en-US" sz="1200" dirty="0"/>
              <a:t> et al. 2018. Higher frequency of hamstring injuries in elite track and field athletes who had a previous injury to the ankle - a 17 years observational cohort study. Journal of Foot and Ankle Research.</a:t>
            </a:r>
            <a:endParaRPr lang="fi-FI" sz="1200" dirty="0"/>
          </a:p>
          <a:p>
            <a:endParaRPr lang="fi-FI" sz="2400" dirty="0"/>
          </a:p>
          <a:p>
            <a:r>
              <a:rPr lang="fi-FI" sz="2400" b="1" dirty="0"/>
              <a:t>hermolihasjärjestelmän reagointinopeus </a:t>
            </a:r>
            <a:r>
              <a:rPr lang="fi-FI" sz="2400" dirty="0"/>
              <a:t>– tai sen puute - yllättävissä tilanteissa voi olla jatkossa altistava tekijä uusille vammoille</a:t>
            </a:r>
          </a:p>
          <a:p>
            <a:endParaRPr lang="fi-FI" sz="2400" dirty="0"/>
          </a:p>
          <a:p>
            <a:r>
              <a:rPr lang="fi-FI" sz="2400" dirty="0"/>
              <a:t>uusiutumistaipumuksen taustalla voi vaikuttaa myös mekaaninen liikehäiriö. Ylemmän </a:t>
            </a:r>
            <a:r>
              <a:rPr lang="fi-FI" sz="2400" b="1" dirty="0"/>
              <a:t>nilkkanivelen </a:t>
            </a:r>
            <a:r>
              <a:rPr lang="fi-FI" sz="2400" b="1" dirty="0" err="1"/>
              <a:t>dorsifleksiorajoitus</a:t>
            </a:r>
            <a:r>
              <a:rPr lang="fi-FI" sz="2400" b="1" dirty="0"/>
              <a:t> </a:t>
            </a:r>
            <a:r>
              <a:rPr lang="fi-FI" sz="2400" dirty="0"/>
              <a:t>mainitaan monissa lähteissä uusille revähdyksille altistavana tekijänä.</a:t>
            </a:r>
          </a:p>
          <a:p>
            <a:endParaRPr lang="fi-FI" sz="2400" dirty="0"/>
          </a:p>
        </p:txBody>
      </p:sp>
      <p:sp>
        <p:nvSpPr>
          <p:cNvPr id="4" name="Alatunnisteen paikkamerkki 3">
            <a:extLst>
              <a:ext uri="{FF2B5EF4-FFF2-40B4-BE49-F238E27FC236}">
                <a16:creationId xmlns:a16="http://schemas.microsoft.com/office/drawing/2014/main" id="{1CA86FAF-12E9-3631-8BB1-4D4C6C7BCB88}"/>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39550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6B3EF9-2ECC-0A36-742F-5B110C83C7CC}"/>
              </a:ext>
            </a:extLst>
          </p:cNvPr>
          <p:cNvSpPr>
            <a:spLocks noGrp="1"/>
          </p:cNvSpPr>
          <p:nvPr>
            <p:ph type="title"/>
          </p:nvPr>
        </p:nvSpPr>
        <p:spPr/>
        <p:txBody>
          <a:bodyPr/>
          <a:lstStyle/>
          <a:p>
            <a:r>
              <a:rPr lang="fi-FI" dirty="0"/>
              <a:t>Reagointikyky</a:t>
            </a:r>
          </a:p>
        </p:txBody>
      </p:sp>
      <p:sp>
        <p:nvSpPr>
          <p:cNvPr id="3" name="Sisällön paikkamerkki 2">
            <a:extLst>
              <a:ext uri="{FF2B5EF4-FFF2-40B4-BE49-F238E27FC236}">
                <a16:creationId xmlns:a16="http://schemas.microsoft.com/office/drawing/2014/main" id="{6A980510-1329-540C-BF5C-1899E642423F}"/>
              </a:ext>
            </a:extLst>
          </p:cNvPr>
          <p:cNvSpPr>
            <a:spLocks noGrp="1"/>
          </p:cNvSpPr>
          <p:nvPr>
            <p:ph idx="1"/>
          </p:nvPr>
        </p:nvSpPr>
        <p:spPr/>
        <p:txBody>
          <a:bodyPr>
            <a:normAutofit/>
          </a:bodyPr>
          <a:lstStyle/>
          <a:p>
            <a:r>
              <a:rPr lang="fi-FI" sz="2400" dirty="0"/>
              <a:t>Hermo-lihasjärjestelmän riittävän nopea reagointikyky on yksi huomioitava tekijä nilkan vammojen ehkäisyssä ja kuntoutuksessa.</a:t>
            </a:r>
          </a:p>
          <a:p>
            <a:endParaRPr lang="fi-FI" sz="2400" dirty="0"/>
          </a:p>
          <a:p>
            <a:r>
              <a:rPr lang="fi-FI" sz="2400" dirty="0"/>
              <a:t>Lateraalisten nivelsiteiden vammojen yhteydessä nopea inversiosuuntainen voima ja </a:t>
            </a:r>
            <a:r>
              <a:rPr lang="fi-FI" sz="2400" dirty="0" err="1"/>
              <a:t>peroneuslihasten</a:t>
            </a:r>
            <a:r>
              <a:rPr lang="fi-FI" sz="2400" dirty="0"/>
              <a:t> riittämätön reaktiokyky voi johtaa inversiovammaan. </a:t>
            </a:r>
          </a:p>
          <a:p>
            <a:r>
              <a:rPr lang="en-US" sz="1200" dirty="0"/>
              <a:t>Daniel </a:t>
            </a:r>
            <a:r>
              <a:rPr lang="en-US" sz="1200" dirty="0" err="1"/>
              <a:t>Tp</a:t>
            </a:r>
            <a:r>
              <a:rPr lang="en-US" sz="1200" dirty="0"/>
              <a:t> Fong et al. 2009. Understanding acute ankle ligamentous sprain injury in </a:t>
            </a:r>
            <a:r>
              <a:rPr lang="en-US" sz="1200" dirty="0" err="1"/>
              <a:t>sportsSports</a:t>
            </a:r>
            <a:r>
              <a:rPr lang="en-US" sz="1200" dirty="0"/>
              <a:t> Med </a:t>
            </a:r>
            <a:r>
              <a:rPr lang="en-US" sz="1200" dirty="0" err="1"/>
              <a:t>Arthrosc</a:t>
            </a:r>
            <a:r>
              <a:rPr lang="en-US" sz="1200" dirty="0"/>
              <a:t> </a:t>
            </a:r>
            <a:r>
              <a:rPr lang="en-US" sz="1200" dirty="0" err="1"/>
              <a:t>Rehabil</a:t>
            </a:r>
            <a:r>
              <a:rPr lang="en-US" sz="1200" dirty="0"/>
              <a:t> Ther Technol. 2009 Jul 30;1:14.</a:t>
            </a:r>
            <a:endParaRPr lang="fi-FI" sz="1200" dirty="0"/>
          </a:p>
          <a:p>
            <a:endParaRPr lang="fi-FI" sz="2400" dirty="0"/>
          </a:p>
          <a:p>
            <a:r>
              <a:rPr lang="fi-FI" sz="2400" dirty="0"/>
              <a:t>Tästä syystä myös reaktiivinen, nopeisiin tilanteisiin perustuva harjoittelu kuuluu nilkan kuntoutusohjelmaan.  </a:t>
            </a:r>
          </a:p>
        </p:txBody>
      </p:sp>
      <p:sp>
        <p:nvSpPr>
          <p:cNvPr id="4" name="Alatunnisteen paikkamerkki 3">
            <a:extLst>
              <a:ext uri="{FF2B5EF4-FFF2-40B4-BE49-F238E27FC236}">
                <a16:creationId xmlns:a16="http://schemas.microsoft.com/office/drawing/2014/main" id="{8D12BF03-7967-9E86-E4B3-4F209454A059}"/>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62008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C73AE2-20AE-A6A3-5E32-AD84155A121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874EA60-1F08-453F-8ECB-0AF9EA0BA159}"/>
              </a:ext>
            </a:extLst>
          </p:cNvPr>
          <p:cNvSpPr>
            <a:spLocks noGrp="1"/>
          </p:cNvSpPr>
          <p:nvPr>
            <p:ph idx="1"/>
          </p:nvPr>
        </p:nvSpPr>
        <p:spPr/>
        <p:txBody>
          <a:bodyPr>
            <a:normAutofit/>
          </a:bodyPr>
          <a:lstStyle/>
          <a:p>
            <a:endParaRPr lang="fi-FI" sz="2400" dirty="0"/>
          </a:p>
          <a:p>
            <a:r>
              <a:rPr lang="fi-FI" sz="2400" dirty="0"/>
              <a:t>Nilkkavammat ovat tyypillisiä </a:t>
            </a:r>
            <a:r>
              <a:rPr lang="fi-FI" sz="2400" i="1" dirty="0"/>
              <a:t>joukkuepeleissä</a:t>
            </a:r>
            <a:r>
              <a:rPr lang="fi-FI" sz="2400" dirty="0"/>
              <a:t>, joissa esiintyy runsaasti toistuvia suunnanvaihtoja, kiertoliikkeitä ja hyppyjä. </a:t>
            </a:r>
          </a:p>
          <a:p>
            <a:r>
              <a:rPr lang="fi-FI" sz="2000" dirty="0"/>
              <a:t>- äkillinen suunnanmuutos, törmääminen, hypystä alastulo</a:t>
            </a:r>
          </a:p>
          <a:p>
            <a:endParaRPr lang="fi-FI" dirty="0"/>
          </a:p>
          <a:p>
            <a:r>
              <a:rPr lang="fi-FI" sz="2400" dirty="0"/>
              <a:t>Ajoittuvat yleensä </a:t>
            </a:r>
            <a:r>
              <a:rPr lang="fi-FI" sz="2400" i="1" dirty="0"/>
              <a:t>peliajan loppupuolelle</a:t>
            </a:r>
            <a:r>
              <a:rPr lang="fi-FI" sz="2400" dirty="0"/>
              <a:t>, mikä liittynee pelin aiheuttamaan väsymykseen </a:t>
            </a:r>
          </a:p>
          <a:p>
            <a:endParaRPr lang="fi-FI" dirty="0"/>
          </a:p>
          <a:p>
            <a:pPr marL="0" indent="0">
              <a:buNone/>
            </a:pPr>
            <a:r>
              <a:rPr lang="es-CO" sz="1100" dirty="0"/>
              <a:t>Marcos de Noronha et al. 2019. </a:t>
            </a:r>
            <a:r>
              <a:rPr lang="en-US" sz="1100" dirty="0"/>
              <a:t>Ankle Sprain Has Higher Occurrence During the Latter Parts of Matches: Systematic Review With Meta-Analysis. </a:t>
            </a:r>
          </a:p>
          <a:p>
            <a:pPr marL="0" indent="0">
              <a:buNone/>
            </a:pPr>
            <a:endParaRPr lang="fi-FI" sz="1100" dirty="0"/>
          </a:p>
        </p:txBody>
      </p:sp>
      <p:sp>
        <p:nvSpPr>
          <p:cNvPr id="4" name="Alatunnisteen paikkamerkki 3">
            <a:extLst>
              <a:ext uri="{FF2B5EF4-FFF2-40B4-BE49-F238E27FC236}">
                <a16:creationId xmlns:a16="http://schemas.microsoft.com/office/drawing/2014/main" id="{D6A37ADC-EA6C-4005-E56D-AB804617FBD3}"/>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83418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FC4938-541F-AE1C-9F05-E24331C3FA9A}"/>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21476621-A865-EC4D-EEF9-CC19D8F7E2F5}"/>
              </a:ext>
            </a:extLst>
          </p:cNvPr>
          <p:cNvSpPr>
            <a:spLocks noGrp="1"/>
          </p:cNvSpPr>
          <p:nvPr>
            <p:ph idx="1"/>
          </p:nvPr>
        </p:nvSpPr>
        <p:spPr/>
        <p:txBody>
          <a:bodyPr/>
          <a:lstStyle/>
          <a:p>
            <a:endParaRPr lang="fi-FI" sz="2400" dirty="0"/>
          </a:p>
          <a:p>
            <a:r>
              <a:rPr lang="fi-FI" sz="2400" dirty="0"/>
              <a:t>mikäli nilkka jää epävakaan oloiseksi eikä kuntoutuja luota siihen, henkilölle voi kehittyä liikkeen pelkoa ja välttämiskäyttäytymistä. Näin muodostuu itseään ylläpitävä noidankehä.  </a:t>
            </a:r>
          </a:p>
          <a:p>
            <a:endParaRPr lang="fi-FI" sz="2400" dirty="0"/>
          </a:p>
          <a:p>
            <a:endParaRPr lang="fi-FI" sz="2400" dirty="0"/>
          </a:p>
          <a:p>
            <a:r>
              <a:rPr lang="fi-FI" sz="2400" dirty="0"/>
              <a:t>Harjoittelun ohella keskeisellä sijalla on tilanteen selittäminen, pelkojen käsittely ja luottamuksen palauttaminen.</a:t>
            </a:r>
          </a:p>
          <a:p>
            <a:endParaRPr lang="fi-FI" dirty="0"/>
          </a:p>
        </p:txBody>
      </p:sp>
      <p:sp>
        <p:nvSpPr>
          <p:cNvPr id="4" name="Alatunnisteen paikkamerkki 3">
            <a:extLst>
              <a:ext uri="{FF2B5EF4-FFF2-40B4-BE49-F238E27FC236}">
                <a16:creationId xmlns:a16="http://schemas.microsoft.com/office/drawing/2014/main" id="{230857B0-7565-917D-B8C2-4C570A25D50E}"/>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241253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0C0750-D0CA-323F-0B75-CCF03363E0A5}"/>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4829DE7-D165-EF87-E161-EA20B86C3501}"/>
              </a:ext>
            </a:extLst>
          </p:cNvPr>
          <p:cNvSpPr>
            <a:spLocks noGrp="1"/>
          </p:cNvSpPr>
          <p:nvPr>
            <p:ph idx="1"/>
          </p:nvPr>
        </p:nvSpPr>
        <p:spPr/>
        <p:txBody>
          <a:bodyPr/>
          <a:lstStyle/>
          <a:p>
            <a:endParaRPr lang="fi-FI" dirty="0"/>
          </a:p>
          <a:p>
            <a:endParaRPr lang="fi-FI" dirty="0"/>
          </a:p>
          <a:p>
            <a:endParaRPr lang="fi-FI" dirty="0"/>
          </a:p>
          <a:p>
            <a:r>
              <a:rPr lang="fi-FI" sz="3600" dirty="0">
                <a:highlight>
                  <a:srgbClr val="FFFF00"/>
                </a:highlight>
              </a:rPr>
              <a:t>Nilkkavammojen ennaltaehkäisy</a:t>
            </a:r>
          </a:p>
        </p:txBody>
      </p:sp>
      <p:sp>
        <p:nvSpPr>
          <p:cNvPr id="4" name="Alatunnisteen paikkamerkki 3">
            <a:extLst>
              <a:ext uri="{FF2B5EF4-FFF2-40B4-BE49-F238E27FC236}">
                <a16:creationId xmlns:a16="http://schemas.microsoft.com/office/drawing/2014/main" id="{4D934964-4189-F876-60E2-4DE56F85D817}"/>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337903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369677-4266-A655-A6C7-D8E4FF49B633}"/>
              </a:ext>
            </a:extLst>
          </p:cNvPr>
          <p:cNvSpPr>
            <a:spLocks noGrp="1"/>
          </p:cNvSpPr>
          <p:nvPr>
            <p:ph type="title"/>
          </p:nvPr>
        </p:nvSpPr>
        <p:spPr/>
        <p:txBody>
          <a:bodyPr/>
          <a:lstStyle/>
          <a:p>
            <a:r>
              <a:rPr lang="fi-FI" dirty="0"/>
              <a:t>Nilkkavammojen ennaltaehkäisy</a:t>
            </a:r>
          </a:p>
        </p:txBody>
      </p:sp>
      <p:sp>
        <p:nvSpPr>
          <p:cNvPr id="3" name="Sisällön paikkamerkki 2">
            <a:extLst>
              <a:ext uri="{FF2B5EF4-FFF2-40B4-BE49-F238E27FC236}">
                <a16:creationId xmlns:a16="http://schemas.microsoft.com/office/drawing/2014/main" id="{9D62343F-0168-B713-1DBA-98ABED455CB5}"/>
              </a:ext>
            </a:extLst>
          </p:cNvPr>
          <p:cNvSpPr>
            <a:spLocks noGrp="1"/>
          </p:cNvSpPr>
          <p:nvPr>
            <p:ph idx="1"/>
          </p:nvPr>
        </p:nvSpPr>
        <p:spPr/>
        <p:txBody>
          <a:bodyPr>
            <a:normAutofit/>
          </a:bodyPr>
          <a:lstStyle/>
          <a:p>
            <a:endParaRPr lang="fi-FI" dirty="0"/>
          </a:p>
          <a:p>
            <a:endParaRPr lang="fi-FI" dirty="0"/>
          </a:p>
          <a:p>
            <a:r>
              <a:rPr lang="fi-FI" sz="2400" dirty="0"/>
              <a:t>Erityisesti preventiivinen harjoittelu on hyvä huomioida sekä ensimmäisen nilkkavamman ehkäisyssä että uudelleenvammautumisen riskin vähentämisessä.  </a:t>
            </a:r>
          </a:p>
          <a:p>
            <a:endParaRPr lang="fi-FI" dirty="0"/>
          </a:p>
          <a:p>
            <a:endParaRPr lang="fi-FI" dirty="0"/>
          </a:p>
          <a:p>
            <a:r>
              <a:rPr lang="en-US" sz="1100" dirty="0"/>
              <a:t>Thomas W Kaminski et al. 2019. Prevention of Lateral Ankle Sprains. J </a:t>
            </a:r>
            <a:r>
              <a:rPr lang="en-US" sz="1100" dirty="0" err="1"/>
              <a:t>Athl</a:t>
            </a:r>
            <a:r>
              <a:rPr lang="en-US" sz="1100" dirty="0"/>
              <a:t> Train. 2019 May 22;54(6):650–661. </a:t>
            </a:r>
            <a:r>
              <a:rPr lang="en-US" sz="1100" dirty="0" err="1"/>
              <a:t>doi</a:t>
            </a:r>
            <a:r>
              <a:rPr lang="en-US" sz="1100" dirty="0"/>
              <a:t>: 10.4085/1062-6050-487-17</a:t>
            </a:r>
            <a:endParaRPr lang="fi-FI" sz="1100" dirty="0"/>
          </a:p>
          <a:p>
            <a:endParaRPr lang="fi-FI" dirty="0"/>
          </a:p>
          <a:p>
            <a:endParaRPr lang="fi-FI" dirty="0"/>
          </a:p>
        </p:txBody>
      </p:sp>
      <p:sp>
        <p:nvSpPr>
          <p:cNvPr id="4" name="Alatunnisteen paikkamerkki 3">
            <a:extLst>
              <a:ext uri="{FF2B5EF4-FFF2-40B4-BE49-F238E27FC236}">
                <a16:creationId xmlns:a16="http://schemas.microsoft.com/office/drawing/2014/main" id="{C7B58D92-F61B-D686-8435-2C857009F4D6}"/>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17636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2FA557-62EE-58BD-7C60-FF8958A10718}"/>
              </a:ext>
            </a:extLst>
          </p:cNvPr>
          <p:cNvSpPr>
            <a:spLocks noGrp="1"/>
          </p:cNvSpPr>
          <p:nvPr>
            <p:ph type="title"/>
          </p:nvPr>
        </p:nvSpPr>
        <p:spPr/>
        <p:txBody>
          <a:bodyPr/>
          <a:lstStyle/>
          <a:p>
            <a:r>
              <a:rPr lang="en-US" sz="2800" b="0" i="0" dirty="0">
                <a:solidFill>
                  <a:srgbClr val="000000"/>
                </a:solidFill>
                <a:effectLst/>
                <a:latin typeface="Cambria" panose="02040503050406030204" pitchFamily="18" charset="0"/>
              </a:rPr>
              <a:t>Prevention of Lateral Ankle Sprains</a:t>
            </a:r>
            <a:br>
              <a:rPr lang="en-US" sz="1800" b="0" i="0" dirty="0">
                <a:solidFill>
                  <a:srgbClr val="000000"/>
                </a:solidFill>
                <a:effectLst/>
                <a:latin typeface="Cambria" panose="02040503050406030204" pitchFamily="18" charset="0"/>
              </a:rPr>
            </a:br>
            <a:r>
              <a:rPr lang="en-US" sz="1600" b="0" i="0" dirty="0">
                <a:solidFill>
                  <a:srgbClr val="000000"/>
                </a:solidFill>
                <a:effectLst/>
                <a:latin typeface="Cambria" panose="02040503050406030204" pitchFamily="18" charset="0"/>
              </a:rPr>
              <a:t>Journal of Athletic Training 2019 Jun</a:t>
            </a:r>
            <a:endParaRPr lang="fi-FI" sz="1600" dirty="0"/>
          </a:p>
        </p:txBody>
      </p:sp>
      <p:sp>
        <p:nvSpPr>
          <p:cNvPr id="3" name="Sisällön paikkamerkki 2">
            <a:extLst>
              <a:ext uri="{FF2B5EF4-FFF2-40B4-BE49-F238E27FC236}">
                <a16:creationId xmlns:a16="http://schemas.microsoft.com/office/drawing/2014/main" id="{B3037F3E-5463-A250-9AF5-D78F8E806A8F}"/>
              </a:ext>
            </a:extLst>
          </p:cNvPr>
          <p:cNvSpPr>
            <a:spLocks noGrp="1"/>
          </p:cNvSpPr>
          <p:nvPr>
            <p:ph idx="1"/>
          </p:nvPr>
        </p:nvSpPr>
        <p:spPr/>
        <p:txBody>
          <a:bodyPr>
            <a:normAutofit/>
          </a:bodyPr>
          <a:lstStyle/>
          <a:p>
            <a:pPr marL="0" indent="0">
              <a:buNone/>
            </a:pPr>
            <a:r>
              <a:rPr lang="fi-FI" sz="2000" dirty="0"/>
              <a:t>Ennaltaehkäisyssä: nilkkatuet ja preventiiviset harjoitusohjelmat</a:t>
            </a:r>
          </a:p>
          <a:p>
            <a:endParaRPr lang="en-US" b="0" i="0" dirty="0">
              <a:solidFill>
                <a:srgbClr val="212121"/>
              </a:solidFill>
              <a:effectLst/>
              <a:latin typeface="Cambria" panose="02040503050406030204" pitchFamily="18" charset="0"/>
            </a:endParaRPr>
          </a:p>
          <a:p>
            <a:r>
              <a:rPr lang="en-US" sz="2600" b="0" i="0" dirty="0">
                <a:solidFill>
                  <a:srgbClr val="212121"/>
                </a:solidFill>
                <a:effectLst/>
                <a:highlight>
                  <a:srgbClr val="FFFF00"/>
                </a:highlight>
                <a:latin typeface="Cambria" panose="02040503050406030204" pitchFamily="18" charset="0"/>
              </a:rPr>
              <a:t>“External prophylactic supports and preventive exercise programs are effective for reducing the risk of ankle sprains in both uninjured and previously injured populations. Ankle bracing appears to offer the best outcomes in terms of cost and risk reduction.” </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 </a:t>
            </a:r>
            <a:r>
              <a:rPr lang="en-US" sz="1800" b="0" i="0" dirty="0">
                <a:solidFill>
                  <a:srgbClr val="212121"/>
                </a:solidFill>
                <a:effectLst/>
                <a:latin typeface="Cambria" panose="02040503050406030204" pitchFamily="18" charset="0"/>
              </a:rPr>
              <a:t>“However, there remains a paucity of well-designed, prospective randomized controlled trials relevant to the primary prevention of lateral ankle sprains, especially across a range of sport settings.”</a:t>
            </a:r>
          </a:p>
          <a:p>
            <a:pPr marL="0" indent="0">
              <a:buNone/>
            </a:pPr>
            <a:endParaRPr lang="en-US" sz="1400" dirty="0">
              <a:hlinkClick r:id="" action="ppaction://noaction"/>
            </a:endParaRPr>
          </a:p>
          <a:p>
            <a:pPr marL="0" indent="0">
              <a:buNone/>
            </a:pPr>
            <a:r>
              <a:rPr lang="en-US" sz="1400" dirty="0">
                <a:hlinkClick r:id="" action="ppaction://noaction"/>
              </a:rPr>
              <a:t>Prevention of Lateral Ankle Sprains - PMC (nih.gov)</a:t>
            </a:r>
            <a:r>
              <a:rPr lang="en-US" sz="1400" dirty="0"/>
              <a:t> </a:t>
            </a:r>
            <a:endParaRPr lang="fi-FI" sz="1400" dirty="0"/>
          </a:p>
        </p:txBody>
      </p:sp>
      <p:sp>
        <p:nvSpPr>
          <p:cNvPr id="4" name="Alatunnisteen paikkamerkki 3">
            <a:extLst>
              <a:ext uri="{FF2B5EF4-FFF2-40B4-BE49-F238E27FC236}">
                <a16:creationId xmlns:a16="http://schemas.microsoft.com/office/drawing/2014/main" id="{66412445-95B0-C459-E8CA-C6D6FE2E6E51}"/>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153367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2668BC-62B4-4B51-7FD6-9012020F75F4}"/>
              </a:ext>
            </a:extLst>
          </p:cNvPr>
          <p:cNvSpPr>
            <a:spLocks noGrp="1"/>
          </p:cNvSpPr>
          <p:nvPr>
            <p:ph type="title"/>
          </p:nvPr>
        </p:nvSpPr>
        <p:spPr/>
        <p:txBody>
          <a:bodyPr>
            <a:normAutofit/>
          </a:bodyPr>
          <a:lstStyle/>
          <a:p>
            <a:r>
              <a:rPr lang="en-US" sz="2800" i="0" dirty="0">
                <a:solidFill>
                  <a:srgbClr val="212121"/>
                </a:solidFill>
                <a:effectLst/>
                <a:latin typeface="BlinkMacSystemFont"/>
              </a:rPr>
              <a:t>Preventive interventions for lateral ankle sprains: A systematic review and meta-analysis</a:t>
            </a:r>
            <a:br>
              <a:rPr lang="en-US" sz="2800" i="0" dirty="0">
                <a:solidFill>
                  <a:srgbClr val="212121"/>
                </a:solidFill>
                <a:effectLst/>
                <a:latin typeface="Merriweather" panose="00000500000000000000" pitchFamily="2" charset="0"/>
              </a:rPr>
            </a:br>
            <a:r>
              <a:rPr lang="en-US" sz="1400" i="0" dirty="0" err="1">
                <a:solidFill>
                  <a:srgbClr val="212121"/>
                </a:solidFill>
                <a:effectLst/>
                <a:latin typeface="Merriweather" panose="00000500000000000000" pitchFamily="2" charset="0"/>
              </a:rPr>
              <a:t>Pubmed</a:t>
            </a:r>
            <a:r>
              <a:rPr lang="en-US" sz="1400" i="0" dirty="0">
                <a:solidFill>
                  <a:srgbClr val="212121"/>
                </a:solidFill>
                <a:effectLst/>
                <a:latin typeface="Merriweather" panose="00000500000000000000" pitchFamily="2" charset="0"/>
              </a:rPr>
              <a:t>  Clinical </a:t>
            </a:r>
            <a:r>
              <a:rPr lang="en-US" sz="1200" i="0" dirty="0">
                <a:solidFill>
                  <a:srgbClr val="212121"/>
                </a:solidFill>
                <a:effectLst/>
                <a:latin typeface="Merriweather" panose="00000500000000000000" pitchFamily="2" charset="0"/>
              </a:rPr>
              <a:t>rehabilitation 2023 May</a:t>
            </a:r>
            <a:endParaRPr lang="fi-FI" sz="1200" dirty="0"/>
          </a:p>
        </p:txBody>
      </p:sp>
      <p:sp>
        <p:nvSpPr>
          <p:cNvPr id="3" name="Sisällön paikkamerkki 2">
            <a:extLst>
              <a:ext uri="{FF2B5EF4-FFF2-40B4-BE49-F238E27FC236}">
                <a16:creationId xmlns:a16="http://schemas.microsoft.com/office/drawing/2014/main" id="{38CA6786-1C66-7A85-E752-BFA643419F82}"/>
              </a:ext>
            </a:extLst>
          </p:cNvPr>
          <p:cNvSpPr>
            <a:spLocks noGrp="1"/>
          </p:cNvSpPr>
          <p:nvPr>
            <p:ph idx="1"/>
          </p:nvPr>
        </p:nvSpPr>
        <p:spPr/>
        <p:txBody>
          <a:bodyPr>
            <a:normAutofit fontScale="25000" lnSpcReduction="20000"/>
          </a:bodyPr>
          <a:lstStyle/>
          <a:p>
            <a:pPr marL="0" indent="0">
              <a:buNone/>
            </a:pPr>
            <a:endParaRPr lang="en-US" dirty="0"/>
          </a:p>
          <a:p>
            <a:pPr marL="0" indent="0">
              <a:buNone/>
            </a:pPr>
            <a:endParaRPr lang="en-US" sz="6200" dirty="0"/>
          </a:p>
          <a:p>
            <a:pPr marL="0" indent="0">
              <a:buNone/>
            </a:pPr>
            <a:r>
              <a:rPr lang="fi-FI" sz="6200" dirty="0"/>
              <a:t>     </a:t>
            </a:r>
            <a:r>
              <a:rPr lang="fi-FI" sz="6400" dirty="0"/>
              <a:t>Ennaltaehkäisyssä:  </a:t>
            </a:r>
            <a:r>
              <a:rPr lang="fi-FI" sz="6400" dirty="0" err="1"/>
              <a:t>proprioseptista</a:t>
            </a:r>
            <a:r>
              <a:rPr lang="fi-FI" sz="6400" dirty="0"/>
              <a:t> harjoittelua suositellaan, erityisesti jos aiempia nilkan revähdyksiä</a:t>
            </a:r>
          </a:p>
          <a:p>
            <a:endParaRPr lang="fi-FI" dirty="0"/>
          </a:p>
          <a:p>
            <a:endParaRPr lang="en-US" sz="5100" b="0" i="0" dirty="0">
              <a:solidFill>
                <a:srgbClr val="212121"/>
              </a:solidFill>
              <a:effectLst/>
              <a:highlight>
                <a:srgbClr val="FFFF00"/>
              </a:highlight>
              <a:latin typeface="BlinkMacSystemFont"/>
            </a:endParaRPr>
          </a:p>
          <a:p>
            <a:r>
              <a:rPr lang="en-US" sz="11200" b="0" i="0" dirty="0">
                <a:solidFill>
                  <a:srgbClr val="212121"/>
                </a:solidFill>
                <a:effectLst/>
                <a:highlight>
                  <a:srgbClr val="FFFF00"/>
                </a:highlight>
                <a:latin typeface="BlinkMacSystemFont"/>
              </a:rPr>
              <a:t>Proprioceptive training is recommended for preventing lateral ankle sprain, especially for people with a history of lateral ankle sprain. </a:t>
            </a:r>
          </a:p>
          <a:p>
            <a:endParaRPr lang="en-US" sz="11200" b="0" i="0" dirty="0">
              <a:solidFill>
                <a:srgbClr val="212121"/>
              </a:solidFill>
              <a:effectLst/>
              <a:highlight>
                <a:srgbClr val="FFFF00"/>
              </a:highlight>
              <a:latin typeface="BlinkMacSystemFont"/>
            </a:endParaRPr>
          </a:p>
          <a:p>
            <a:r>
              <a:rPr lang="en-US" sz="11200" b="0" i="0" dirty="0">
                <a:solidFill>
                  <a:srgbClr val="212121"/>
                </a:solidFill>
                <a:effectLst/>
                <a:highlight>
                  <a:srgbClr val="FFFF00"/>
                </a:highlight>
                <a:latin typeface="BlinkMacSystemFont"/>
              </a:rPr>
              <a:t>Bracing seems to have an ambiguous preventive effect and requires more further investigation.</a:t>
            </a:r>
            <a:endParaRPr lang="fi-FI" sz="11200" dirty="0">
              <a:highlight>
                <a:srgbClr val="FFFF00"/>
              </a:highlight>
            </a:endParaRPr>
          </a:p>
          <a:p>
            <a:endParaRPr lang="fi-FI" sz="11200" dirty="0">
              <a:highlight>
                <a:srgbClr val="FFFF00"/>
              </a:highlight>
            </a:endParaRPr>
          </a:p>
          <a:p>
            <a:endParaRPr lang="fi-FI" dirty="0"/>
          </a:p>
          <a:p>
            <a:endParaRPr lang="fi-FI" dirty="0"/>
          </a:p>
          <a:p>
            <a:endParaRPr lang="fi-FI" dirty="0"/>
          </a:p>
          <a:p>
            <a:endParaRPr lang="fi-FI" sz="2200" dirty="0"/>
          </a:p>
          <a:p>
            <a:r>
              <a:rPr lang="fi-FI" sz="2200" dirty="0">
                <a:hlinkClick r:id="rId2"/>
              </a:rPr>
              <a:t>https://pubmed.ncbi.nlm.nih.gov/36630892/</a:t>
            </a:r>
            <a:r>
              <a:rPr lang="fi-FI" sz="2200" dirty="0"/>
              <a:t> </a:t>
            </a:r>
          </a:p>
        </p:txBody>
      </p:sp>
      <p:sp>
        <p:nvSpPr>
          <p:cNvPr id="4" name="Alatunnisteen paikkamerkki 3">
            <a:extLst>
              <a:ext uri="{FF2B5EF4-FFF2-40B4-BE49-F238E27FC236}">
                <a16:creationId xmlns:a16="http://schemas.microsoft.com/office/drawing/2014/main" id="{3849EBDE-9A3F-064E-EC98-0F22922761E4}"/>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018246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1C5AC09D-1F92-E9B4-17E4-A2DF3E1DDB27}"/>
              </a:ext>
            </a:extLst>
          </p:cNvPr>
          <p:cNvSpPr txBox="1"/>
          <p:nvPr/>
        </p:nvSpPr>
        <p:spPr>
          <a:xfrm>
            <a:off x="2491272" y="3051621"/>
            <a:ext cx="11681928" cy="1200329"/>
          </a:xfrm>
          <a:prstGeom prst="rect">
            <a:avLst/>
          </a:prstGeom>
          <a:noFill/>
        </p:spPr>
        <p:txBody>
          <a:bodyPr wrap="square">
            <a:spAutoFit/>
          </a:bodyPr>
          <a:lstStyle/>
          <a:p>
            <a:r>
              <a:rPr lang="fi-FI" sz="3600" dirty="0">
                <a:highlight>
                  <a:srgbClr val="FFFF00"/>
                </a:highlight>
              </a:rPr>
              <a:t>Kuntoutuksen evoluutio nilkka- ja pehmytkudosvammoissa </a:t>
            </a:r>
          </a:p>
        </p:txBody>
      </p:sp>
      <p:sp>
        <p:nvSpPr>
          <p:cNvPr id="2" name="Alatunnisteen paikkamerkki 1">
            <a:extLst>
              <a:ext uri="{FF2B5EF4-FFF2-40B4-BE49-F238E27FC236}">
                <a16:creationId xmlns:a16="http://schemas.microsoft.com/office/drawing/2014/main" id="{DFEB8773-5BBB-1E5C-E160-567CFE30DFFC}"/>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569602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00FE96-8F9D-2401-272D-3196A4211729}"/>
              </a:ext>
            </a:extLst>
          </p:cNvPr>
          <p:cNvSpPr>
            <a:spLocks noGrp="1"/>
          </p:cNvSpPr>
          <p:nvPr>
            <p:ph type="title"/>
          </p:nvPr>
        </p:nvSpPr>
        <p:spPr/>
        <p:txBody>
          <a:bodyPr>
            <a:normAutofit fontScale="90000"/>
          </a:bodyPr>
          <a:lstStyle/>
          <a:p>
            <a:br>
              <a:rPr lang="fi-FI" dirty="0"/>
            </a:br>
            <a:r>
              <a:rPr lang="fi-FI" dirty="0"/>
              <a:t>Kuntoutuksen evoluutio nilkka- ja pehmytkudosvammoissa </a:t>
            </a:r>
            <a:br>
              <a:rPr lang="fi-FI" dirty="0"/>
            </a:br>
            <a:endParaRPr lang="fi-FI" dirty="0"/>
          </a:p>
        </p:txBody>
      </p:sp>
      <p:sp>
        <p:nvSpPr>
          <p:cNvPr id="3" name="Sisällön paikkamerkki 2">
            <a:extLst>
              <a:ext uri="{FF2B5EF4-FFF2-40B4-BE49-F238E27FC236}">
                <a16:creationId xmlns:a16="http://schemas.microsoft.com/office/drawing/2014/main" id="{CA432365-45CF-BA4F-84CF-2F04F97E241E}"/>
              </a:ext>
            </a:extLst>
          </p:cNvPr>
          <p:cNvSpPr>
            <a:spLocks noGrp="1"/>
          </p:cNvSpPr>
          <p:nvPr>
            <p:ph idx="1"/>
          </p:nvPr>
        </p:nvSpPr>
        <p:spPr/>
        <p:txBody>
          <a:bodyPr>
            <a:normAutofit/>
          </a:bodyPr>
          <a:lstStyle/>
          <a:p>
            <a:endParaRPr lang="fi-FI" sz="2600" dirty="0"/>
          </a:p>
          <a:p>
            <a:r>
              <a:rPr lang="fi-FI" sz="2600" dirty="0"/>
              <a:t>Pehmytkudosvammojen (alku)hoitoa kuvaavissa </a:t>
            </a:r>
            <a:r>
              <a:rPr lang="fi-FI" sz="2600" dirty="0" err="1"/>
              <a:t>akronymeissa</a:t>
            </a:r>
            <a:r>
              <a:rPr lang="fi-FI" sz="2600" dirty="0"/>
              <a:t> näkyy hyvin, kuinka tutkimustieto muuttaa hoitokäytäntöjä.</a:t>
            </a:r>
          </a:p>
          <a:p>
            <a:endParaRPr lang="fi-FI" sz="2600" dirty="0"/>
          </a:p>
          <a:p>
            <a:r>
              <a:rPr lang="fi-FI" sz="2600" dirty="0"/>
              <a:t>ICE = Ice, </a:t>
            </a:r>
            <a:r>
              <a:rPr lang="fi-FI" sz="2600" dirty="0" err="1"/>
              <a:t>Compression</a:t>
            </a:r>
            <a:r>
              <a:rPr lang="fi-FI" sz="2600" dirty="0"/>
              <a:t>, </a:t>
            </a:r>
            <a:r>
              <a:rPr lang="fi-FI" sz="2600" dirty="0" err="1"/>
              <a:t>Elevation</a:t>
            </a:r>
            <a:endParaRPr lang="fi-FI" sz="2600" dirty="0"/>
          </a:p>
          <a:p>
            <a:r>
              <a:rPr lang="en-US" sz="2600" dirty="0"/>
              <a:t>PRICE = Protection, Ice, Compression, Elevation</a:t>
            </a:r>
            <a:endParaRPr lang="fi-FI" sz="2600" dirty="0"/>
          </a:p>
          <a:p>
            <a:r>
              <a:rPr lang="en-US" sz="2600" dirty="0"/>
              <a:t>POLICE = Protection, Optimal loading, Compression, Elevation</a:t>
            </a:r>
            <a:endParaRPr lang="fi-FI" sz="2600" dirty="0"/>
          </a:p>
          <a:p>
            <a:r>
              <a:rPr lang="fi-FI" sz="2600" dirty="0">
                <a:highlight>
                  <a:srgbClr val="FFFF00"/>
                </a:highlight>
              </a:rPr>
              <a:t>PEACE and LOVE  </a:t>
            </a:r>
          </a:p>
          <a:p>
            <a:endParaRPr lang="fi-FI" sz="2600" dirty="0"/>
          </a:p>
          <a:p>
            <a:endParaRPr lang="fi-FI" dirty="0"/>
          </a:p>
        </p:txBody>
      </p:sp>
      <p:sp>
        <p:nvSpPr>
          <p:cNvPr id="4" name="Alatunnisteen paikkamerkki 3">
            <a:extLst>
              <a:ext uri="{FF2B5EF4-FFF2-40B4-BE49-F238E27FC236}">
                <a16:creationId xmlns:a16="http://schemas.microsoft.com/office/drawing/2014/main" id="{C2C29515-5940-91C7-F640-DF5ABBEBA229}"/>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81783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33B35-E802-5AF5-E80A-9F51FAB74C15}"/>
              </a:ext>
            </a:extLst>
          </p:cNvPr>
          <p:cNvSpPr>
            <a:spLocks noGrp="1"/>
          </p:cNvSpPr>
          <p:nvPr>
            <p:ph type="title"/>
          </p:nvPr>
        </p:nvSpPr>
        <p:spPr>
          <a:xfrm>
            <a:off x="411480" y="991443"/>
            <a:ext cx="4443154" cy="1087819"/>
          </a:xfrm>
        </p:spPr>
        <p:txBody>
          <a:bodyPr anchor="b">
            <a:normAutofit/>
          </a:bodyPr>
          <a:lstStyle/>
          <a:p>
            <a:r>
              <a:rPr lang="fi-FI" sz="3400" dirty="0"/>
              <a:t>Peace  - alkuhoito</a:t>
            </a:r>
          </a:p>
        </p:txBody>
      </p:sp>
      <p:sp>
        <p:nvSpPr>
          <p:cNvPr id="3" name="Sisällön paikkamerkki 2">
            <a:extLst>
              <a:ext uri="{FF2B5EF4-FFF2-40B4-BE49-F238E27FC236}">
                <a16:creationId xmlns:a16="http://schemas.microsoft.com/office/drawing/2014/main" id="{A6CC6D94-6870-B065-C42F-A7F898EA4D79}"/>
              </a:ext>
            </a:extLst>
          </p:cNvPr>
          <p:cNvSpPr>
            <a:spLocks noGrp="1"/>
          </p:cNvSpPr>
          <p:nvPr>
            <p:ph idx="1"/>
          </p:nvPr>
        </p:nvSpPr>
        <p:spPr>
          <a:xfrm>
            <a:off x="411480" y="2684095"/>
            <a:ext cx="4443154" cy="3492868"/>
          </a:xfrm>
        </p:spPr>
        <p:txBody>
          <a:bodyPr>
            <a:normAutofit/>
          </a:bodyPr>
          <a:lstStyle/>
          <a:p>
            <a:pPr>
              <a:buFont typeface="Arial" panose="020B0604020202020204" pitchFamily="34" charset="0"/>
              <a:buChar char="•"/>
            </a:pPr>
            <a:endParaRPr lang="fi-FI" sz="1800" b="0" i="0"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fi-FI" sz="2000" b="1" i="0" dirty="0" err="1">
                <a:effectLst/>
                <a:latin typeface="Calibri" panose="020F0502020204030204" pitchFamily="34" charset="0"/>
                <a:ea typeface="Calibri" panose="020F0502020204030204" pitchFamily="34" charset="0"/>
                <a:cs typeface="Calibri" panose="020F0502020204030204" pitchFamily="34" charset="0"/>
              </a:rPr>
              <a:t>P</a:t>
            </a:r>
            <a:r>
              <a:rPr lang="fi-FI" sz="2000" b="0" i="0" dirty="0" err="1">
                <a:effectLst/>
                <a:latin typeface="Calibri" panose="020F0502020204030204" pitchFamily="34" charset="0"/>
                <a:ea typeface="Calibri" panose="020F0502020204030204" pitchFamily="34" charset="0"/>
                <a:cs typeface="Calibri" panose="020F0502020204030204" pitchFamily="34" charset="0"/>
              </a:rPr>
              <a:t>rotection</a:t>
            </a:r>
            <a:r>
              <a:rPr lang="fi-FI" sz="2000" b="0" i="0" dirty="0">
                <a:effectLst/>
                <a:latin typeface="Calibri" panose="020F0502020204030204" pitchFamily="34" charset="0"/>
                <a:ea typeface="Calibri" panose="020F0502020204030204" pitchFamily="34" charset="0"/>
                <a:cs typeface="Calibri" panose="020F0502020204030204" pitchFamily="34" charset="0"/>
              </a:rPr>
              <a:t> </a:t>
            </a:r>
          </a:p>
          <a:p>
            <a:pPr>
              <a:buFont typeface="Arial" panose="020B0604020202020204" pitchFamily="34" charset="0"/>
              <a:buChar char="•"/>
            </a:pPr>
            <a:r>
              <a:rPr lang="fi-FI" sz="2000" b="1" i="0" dirty="0" err="1">
                <a:effectLst/>
                <a:latin typeface="Calibri" panose="020F0502020204030204" pitchFamily="34" charset="0"/>
                <a:ea typeface="Calibri" panose="020F0502020204030204" pitchFamily="34" charset="0"/>
                <a:cs typeface="Calibri" panose="020F0502020204030204" pitchFamily="34" charset="0"/>
              </a:rPr>
              <a:t>E</a:t>
            </a:r>
            <a:r>
              <a:rPr lang="fi-FI" sz="2000" b="0" i="0" dirty="0" err="1">
                <a:effectLst/>
                <a:latin typeface="Calibri" panose="020F0502020204030204" pitchFamily="34" charset="0"/>
                <a:ea typeface="Calibri" panose="020F0502020204030204" pitchFamily="34" charset="0"/>
                <a:cs typeface="Calibri" panose="020F0502020204030204" pitchFamily="34" charset="0"/>
              </a:rPr>
              <a:t>levation</a:t>
            </a:r>
            <a:endParaRPr lang="fi-FI" sz="2000" b="0" i="0"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fi-FI" sz="2000" b="1" i="0" dirty="0" err="1">
                <a:effectLst/>
                <a:latin typeface="Calibri" panose="020F0502020204030204" pitchFamily="34" charset="0"/>
                <a:ea typeface="Calibri" panose="020F0502020204030204" pitchFamily="34" charset="0"/>
                <a:cs typeface="Calibri" panose="020F0502020204030204" pitchFamily="34" charset="0"/>
              </a:rPr>
              <a:t>A</a:t>
            </a:r>
            <a:r>
              <a:rPr lang="fi-FI" sz="2000" b="0" i="0" dirty="0" err="1">
                <a:effectLst/>
                <a:latin typeface="Calibri" panose="020F0502020204030204" pitchFamily="34" charset="0"/>
                <a:ea typeface="Calibri" panose="020F0502020204030204" pitchFamily="34" charset="0"/>
                <a:cs typeface="Calibri" panose="020F0502020204030204" pitchFamily="34" charset="0"/>
              </a:rPr>
              <a:t>void</a:t>
            </a:r>
            <a:r>
              <a:rPr lang="fi-FI" sz="2000" b="0" i="0" dirty="0">
                <a:effectLst/>
                <a:latin typeface="Calibri" panose="020F0502020204030204" pitchFamily="34" charset="0"/>
                <a:ea typeface="Calibri" panose="020F0502020204030204" pitchFamily="34" charset="0"/>
                <a:cs typeface="Calibri" panose="020F0502020204030204" pitchFamily="34" charset="0"/>
              </a:rPr>
              <a:t> Anti-</a:t>
            </a:r>
            <a:r>
              <a:rPr lang="fi-FI" sz="2000" b="0" i="0" dirty="0" err="1">
                <a:effectLst/>
                <a:latin typeface="Calibri" panose="020F0502020204030204" pitchFamily="34" charset="0"/>
                <a:ea typeface="Calibri" panose="020F0502020204030204" pitchFamily="34" charset="0"/>
                <a:cs typeface="Calibri" panose="020F0502020204030204" pitchFamily="34" charset="0"/>
              </a:rPr>
              <a:t>Inflammatories</a:t>
            </a:r>
            <a:endParaRPr lang="fi-FI" sz="2000" b="0" i="0"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fi-FI" sz="2000" b="1" i="0" dirty="0" err="1">
                <a:effectLst/>
                <a:latin typeface="Calibri" panose="020F0502020204030204" pitchFamily="34" charset="0"/>
                <a:ea typeface="Calibri" panose="020F0502020204030204" pitchFamily="34" charset="0"/>
                <a:cs typeface="Calibri" panose="020F0502020204030204" pitchFamily="34" charset="0"/>
              </a:rPr>
              <a:t>C</a:t>
            </a:r>
            <a:r>
              <a:rPr lang="fi-FI" sz="2000" b="0" i="0" dirty="0" err="1">
                <a:effectLst/>
                <a:latin typeface="Calibri" panose="020F0502020204030204" pitchFamily="34" charset="0"/>
                <a:ea typeface="Calibri" panose="020F0502020204030204" pitchFamily="34" charset="0"/>
                <a:cs typeface="Calibri" panose="020F0502020204030204" pitchFamily="34" charset="0"/>
              </a:rPr>
              <a:t>ompression</a:t>
            </a:r>
            <a:endParaRPr lang="fi-FI" sz="2000" b="0" i="0"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fi-FI" sz="2000" b="1" i="0" dirty="0" err="1">
                <a:effectLst/>
                <a:latin typeface="Calibri" panose="020F0502020204030204" pitchFamily="34" charset="0"/>
                <a:ea typeface="Calibri" panose="020F0502020204030204" pitchFamily="34" charset="0"/>
                <a:cs typeface="Calibri" panose="020F0502020204030204" pitchFamily="34" charset="0"/>
              </a:rPr>
              <a:t>E</a:t>
            </a:r>
            <a:r>
              <a:rPr lang="fi-FI" sz="2000" b="0" i="0" dirty="0" err="1">
                <a:effectLst/>
                <a:latin typeface="Calibri" panose="020F0502020204030204" pitchFamily="34" charset="0"/>
                <a:ea typeface="Calibri" panose="020F0502020204030204" pitchFamily="34" charset="0"/>
                <a:cs typeface="Calibri" panose="020F0502020204030204" pitchFamily="34" charset="0"/>
              </a:rPr>
              <a:t>ducation</a:t>
            </a:r>
            <a:endParaRPr lang="fi-FI" sz="2000" b="0" i="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i-FI" sz="1800" b="0" i="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724C19-1992-A81A-B242-E75ABBC55951}"/>
              </a:ext>
            </a:extLst>
          </p:cNvPr>
          <p:cNvPicPr>
            <a:picLocks noChangeAspect="1"/>
          </p:cNvPicPr>
          <p:nvPr/>
        </p:nvPicPr>
        <p:blipFill rotWithShape="1">
          <a:blip r:embed="rId2"/>
          <a:srcRect l="13588" r="18267"/>
          <a:stretch/>
        </p:blipFill>
        <p:spPr>
          <a:xfrm>
            <a:off x="5518298" y="852570"/>
            <a:ext cx="6307942" cy="5206862"/>
          </a:xfrm>
          <a:prstGeom prst="rect">
            <a:avLst/>
          </a:prstGeom>
        </p:spPr>
      </p:pic>
      <p:sp>
        <p:nvSpPr>
          <p:cNvPr id="4" name="Alatunnisteen paikkamerkki 3">
            <a:extLst>
              <a:ext uri="{FF2B5EF4-FFF2-40B4-BE49-F238E27FC236}">
                <a16:creationId xmlns:a16="http://schemas.microsoft.com/office/drawing/2014/main" id="{3B92EF8F-A97A-2630-0FA3-09F45C499518}"/>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775229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8E72FC2-C712-7040-77B4-100ED5EBB963}"/>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sz="3400" dirty="0"/>
              <a:t>L</a:t>
            </a:r>
            <a:r>
              <a:rPr lang="en-US" sz="3400" kern="1200" dirty="0">
                <a:solidFill>
                  <a:schemeClr val="tx1"/>
                </a:solidFill>
                <a:latin typeface="+mj-lt"/>
                <a:ea typeface="+mj-ea"/>
                <a:cs typeface="+mj-cs"/>
              </a:rPr>
              <a:t>ove - </a:t>
            </a:r>
            <a:r>
              <a:rPr lang="en-US" sz="3400" kern="1200" dirty="0" err="1">
                <a:solidFill>
                  <a:schemeClr val="tx1"/>
                </a:solidFill>
                <a:latin typeface="+mj-lt"/>
                <a:ea typeface="+mj-ea"/>
                <a:cs typeface="+mj-cs"/>
              </a:rPr>
              <a:t>jatkohoito</a:t>
            </a:r>
            <a:endParaRPr lang="en-US" sz="3400" kern="1200" dirty="0">
              <a:solidFill>
                <a:schemeClr val="tx1"/>
              </a:solidFill>
              <a:latin typeface="+mj-lt"/>
              <a:ea typeface="+mj-ea"/>
              <a:cs typeface="+mj-cs"/>
            </a:endParaRPr>
          </a:p>
        </p:txBody>
      </p:sp>
      <p:sp>
        <p:nvSpPr>
          <p:cNvPr id="5" name="Sisällön paikkamerkki 4">
            <a:extLst>
              <a:ext uri="{FF2B5EF4-FFF2-40B4-BE49-F238E27FC236}">
                <a16:creationId xmlns:a16="http://schemas.microsoft.com/office/drawing/2014/main" id="{2AF5D890-DFD1-4CF4-0998-9869AAA3D858}"/>
              </a:ext>
            </a:extLst>
          </p:cNvPr>
          <p:cNvSpPr>
            <a:spLocks noGrp="1"/>
          </p:cNvSpPr>
          <p:nvPr>
            <p:ph sz="half" idx="1"/>
          </p:nvPr>
        </p:nvSpPr>
        <p:spPr>
          <a:xfrm>
            <a:off x="411480" y="2684095"/>
            <a:ext cx="4443154" cy="3492868"/>
          </a:xfrm>
        </p:spPr>
        <p:txBody>
          <a:bodyPr vert="horz" lIns="91440" tIns="45720" rIns="91440" bIns="45720" rtlCol="0">
            <a:normAutofit/>
          </a:bodyPr>
          <a:lstStyle/>
          <a:p>
            <a:endParaRPr lang="en-US" sz="2000" b="0" i="0" dirty="0">
              <a:effectLst/>
            </a:endParaRPr>
          </a:p>
          <a:p>
            <a:r>
              <a:rPr lang="en-US" sz="2000" b="1" i="0" dirty="0">
                <a:effectLst/>
              </a:rPr>
              <a:t>L</a:t>
            </a:r>
            <a:r>
              <a:rPr lang="en-US" sz="2000" b="0" i="0" dirty="0">
                <a:effectLst/>
              </a:rPr>
              <a:t>oad</a:t>
            </a:r>
          </a:p>
          <a:p>
            <a:r>
              <a:rPr lang="en-US" sz="2000" b="1" i="0" dirty="0">
                <a:effectLst/>
              </a:rPr>
              <a:t>O</a:t>
            </a:r>
            <a:r>
              <a:rPr lang="en-US" sz="2000" b="0" i="0" dirty="0">
                <a:effectLst/>
              </a:rPr>
              <a:t>ptimism</a:t>
            </a:r>
          </a:p>
          <a:p>
            <a:r>
              <a:rPr lang="en-US" sz="2000" b="1" i="0" dirty="0" err="1">
                <a:effectLst/>
              </a:rPr>
              <a:t>V</a:t>
            </a:r>
            <a:r>
              <a:rPr lang="en-US" sz="2000" b="0" i="0" dirty="0" err="1">
                <a:effectLst/>
              </a:rPr>
              <a:t>ascularisation</a:t>
            </a:r>
            <a:endParaRPr lang="en-US" sz="2000" b="0" i="0" dirty="0">
              <a:effectLst/>
            </a:endParaRPr>
          </a:p>
          <a:p>
            <a:r>
              <a:rPr lang="en-US" sz="2000" b="1" i="0" dirty="0">
                <a:effectLst/>
              </a:rPr>
              <a:t>E</a:t>
            </a:r>
            <a:r>
              <a:rPr lang="en-US" sz="2000" b="0" i="0" dirty="0">
                <a:effectLst/>
              </a:rPr>
              <a:t>xercise</a:t>
            </a:r>
          </a:p>
          <a:p>
            <a:endParaRPr lang="en-US" sz="1800" dirty="0"/>
          </a:p>
        </p:txBody>
      </p:sp>
      <p:pic>
        <p:nvPicPr>
          <p:cNvPr id="7" name="Picture 4">
            <a:extLst>
              <a:ext uri="{FF2B5EF4-FFF2-40B4-BE49-F238E27FC236}">
                <a16:creationId xmlns:a16="http://schemas.microsoft.com/office/drawing/2014/main" id="{EE1485E9-C43D-A0FB-C315-25CB05A4CC16}"/>
              </a:ext>
            </a:extLst>
          </p:cNvPr>
          <p:cNvPicPr>
            <a:picLocks noGrp="1" noChangeAspect="1"/>
          </p:cNvPicPr>
          <p:nvPr>
            <p:ph sz="half" idx="2"/>
          </p:nvPr>
        </p:nvPicPr>
        <p:blipFill rotWithShape="1">
          <a:blip r:embed="rId2"/>
          <a:srcRect l="13588" r="18267"/>
          <a:stretch/>
        </p:blipFill>
        <p:spPr>
          <a:xfrm>
            <a:off x="5770443" y="914825"/>
            <a:ext cx="5871854" cy="4846896"/>
          </a:xfrm>
          <a:prstGeom prst="rect">
            <a:avLst/>
          </a:prstGeom>
        </p:spPr>
      </p:pic>
      <p:sp>
        <p:nvSpPr>
          <p:cNvPr id="2" name="Alatunnisteen paikkamerkki 1">
            <a:extLst>
              <a:ext uri="{FF2B5EF4-FFF2-40B4-BE49-F238E27FC236}">
                <a16:creationId xmlns:a16="http://schemas.microsoft.com/office/drawing/2014/main" id="{A9F9353F-6057-C02A-EFC0-2193A0059830}"/>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355885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EE2E7-C581-E522-2E6E-5737524C7AFA}"/>
              </a:ext>
            </a:extLst>
          </p:cNvPr>
          <p:cNvSpPr>
            <a:spLocks noGrp="1"/>
          </p:cNvSpPr>
          <p:nvPr>
            <p:ph type="title"/>
          </p:nvPr>
        </p:nvSpPr>
        <p:spPr/>
        <p:txBody>
          <a:bodyPr>
            <a:normAutofit fontScale="90000"/>
          </a:bodyPr>
          <a:lstStyle/>
          <a:p>
            <a:br>
              <a:rPr lang="fi-FI" dirty="0"/>
            </a:br>
            <a:r>
              <a:rPr lang="fi-FI" dirty="0"/>
              <a:t>Kuntoutus - yleisestä yksilölliseen</a:t>
            </a:r>
            <a:br>
              <a:rPr lang="fi-FI" dirty="0"/>
            </a:br>
            <a:r>
              <a:rPr lang="fi-FI" dirty="0"/>
              <a:t> </a:t>
            </a:r>
            <a:r>
              <a:rPr lang="fi-FI" sz="3100" dirty="0"/>
              <a:t>nilkan kuntoutuksen räätälöinti</a:t>
            </a:r>
            <a:br>
              <a:rPr lang="fi-FI" dirty="0"/>
            </a:br>
            <a:endParaRPr lang="fi-FI" dirty="0"/>
          </a:p>
        </p:txBody>
      </p:sp>
      <p:sp>
        <p:nvSpPr>
          <p:cNvPr id="3" name="Sisällön paikkamerkki 2">
            <a:extLst>
              <a:ext uri="{FF2B5EF4-FFF2-40B4-BE49-F238E27FC236}">
                <a16:creationId xmlns:a16="http://schemas.microsoft.com/office/drawing/2014/main" id="{A9BF0013-B1C9-3934-A8E2-3266DE4694D4}"/>
              </a:ext>
            </a:extLst>
          </p:cNvPr>
          <p:cNvSpPr>
            <a:spLocks noGrp="1"/>
          </p:cNvSpPr>
          <p:nvPr>
            <p:ph idx="1"/>
          </p:nvPr>
        </p:nvSpPr>
        <p:spPr/>
        <p:txBody>
          <a:bodyPr>
            <a:normAutofit/>
          </a:bodyPr>
          <a:lstStyle/>
          <a:p>
            <a:endParaRPr lang="fi-FI" sz="2400" dirty="0"/>
          </a:p>
          <a:p>
            <a:endParaRPr lang="fi-FI" sz="2400" dirty="0"/>
          </a:p>
          <a:p>
            <a:r>
              <a:rPr lang="fi-FI" sz="2400" dirty="0"/>
              <a:t>revähdyksiin ja krooniseen nilkan vaivaan (CAI) voi johtaa moni eri ongelma tai niiden yhdistelmä.</a:t>
            </a:r>
          </a:p>
          <a:p>
            <a:endParaRPr lang="fi-FI" sz="2400" dirty="0"/>
          </a:p>
          <a:p>
            <a:r>
              <a:rPr lang="fi-FI" sz="2400" dirty="0"/>
              <a:t>Huolellisella tutkimuksella pyritään tunnistamaan heikot lenkit ja kohdentamaan hoito, yleisperiaatteita tarkemmin, halutulle osa-alueelle.</a:t>
            </a:r>
          </a:p>
          <a:p>
            <a:endParaRPr lang="fi-FI" sz="2400" dirty="0"/>
          </a:p>
          <a:p>
            <a:r>
              <a:rPr lang="fi-FI" sz="2400" dirty="0"/>
              <a:t>Esim. supinaatioliikemalli, TC liikevaje, pelot ja väistämiskäyttäytyminen…</a:t>
            </a:r>
          </a:p>
        </p:txBody>
      </p:sp>
      <p:sp>
        <p:nvSpPr>
          <p:cNvPr id="4" name="Alatunnisteen paikkamerkki 3">
            <a:extLst>
              <a:ext uri="{FF2B5EF4-FFF2-40B4-BE49-F238E27FC236}">
                <a16:creationId xmlns:a16="http://schemas.microsoft.com/office/drawing/2014/main" id="{D2BFA051-BC46-9035-762F-D76C3629453B}"/>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74659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C55811-FA39-668F-B55C-6C54F9172C5B}"/>
              </a:ext>
            </a:extLst>
          </p:cNvPr>
          <p:cNvSpPr>
            <a:spLocks noGrp="1"/>
          </p:cNvSpPr>
          <p:nvPr>
            <p:ph type="title"/>
          </p:nvPr>
        </p:nvSpPr>
        <p:spPr/>
        <p:txBody>
          <a:bodyPr/>
          <a:lstStyle/>
          <a:p>
            <a:r>
              <a:rPr lang="fi-FI" dirty="0"/>
              <a:t>CAI</a:t>
            </a:r>
          </a:p>
        </p:txBody>
      </p:sp>
      <p:sp>
        <p:nvSpPr>
          <p:cNvPr id="3" name="Sisällön paikkamerkki 2">
            <a:extLst>
              <a:ext uri="{FF2B5EF4-FFF2-40B4-BE49-F238E27FC236}">
                <a16:creationId xmlns:a16="http://schemas.microsoft.com/office/drawing/2014/main" id="{2F1D8BF1-F92C-BC3B-3496-3E824F80D153}"/>
              </a:ext>
            </a:extLst>
          </p:cNvPr>
          <p:cNvSpPr>
            <a:spLocks noGrp="1"/>
          </p:cNvSpPr>
          <p:nvPr>
            <p:ph idx="1"/>
          </p:nvPr>
        </p:nvSpPr>
        <p:spPr/>
        <p:txBody>
          <a:bodyPr>
            <a:normAutofit lnSpcReduction="10000"/>
          </a:bodyPr>
          <a:lstStyle/>
          <a:p>
            <a:endParaRPr lang="fi-FI" dirty="0"/>
          </a:p>
          <a:p>
            <a:endParaRPr lang="fi-FI" dirty="0"/>
          </a:p>
          <a:p>
            <a:r>
              <a:rPr lang="fi-FI" dirty="0"/>
              <a:t>Toistuvista revähdyksistä voi kehkeytyä myös harmillinen pitkäaikainen vaiva - </a:t>
            </a:r>
            <a:r>
              <a:rPr lang="fi-FI" dirty="0" err="1"/>
              <a:t>chronic</a:t>
            </a:r>
            <a:r>
              <a:rPr lang="fi-FI" dirty="0"/>
              <a:t> </a:t>
            </a:r>
            <a:r>
              <a:rPr lang="fi-FI" dirty="0" err="1"/>
              <a:t>ankle</a:t>
            </a:r>
            <a:r>
              <a:rPr lang="fi-FI" dirty="0"/>
              <a:t> </a:t>
            </a:r>
            <a:r>
              <a:rPr lang="fi-FI" dirty="0" err="1"/>
              <a:t>instability</a:t>
            </a:r>
            <a:r>
              <a:rPr lang="fi-FI" dirty="0"/>
              <a:t> (CAI)</a:t>
            </a:r>
          </a:p>
          <a:p>
            <a:endParaRPr lang="fi-FI" dirty="0"/>
          </a:p>
          <a:p>
            <a:r>
              <a:rPr lang="fi-FI" dirty="0"/>
              <a:t>pidempikestoisiin ongelmiin voi liittyä myös nilkan </a:t>
            </a:r>
            <a:r>
              <a:rPr lang="fi-FI" dirty="0" err="1"/>
              <a:t>degeneratiivisia</a:t>
            </a:r>
            <a:r>
              <a:rPr lang="fi-FI" dirty="0"/>
              <a:t> muutoksia, ja artroosin riskin kasvu</a:t>
            </a:r>
          </a:p>
          <a:p>
            <a:endParaRPr lang="fi-FI" sz="2400" dirty="0"/>
          </a:p>
          <a:p>
            <a:endParaRPr lang="fi-FI" sz="2400" dirty="0"/>
          </a:p>
          <a:p>
            <a:pPr marL="0" indent="0">
              <a:buNone/>
            </a:pPr>
            <a:r>
              <a:rPr lang="en-US" sz="1100" dirty="0"/>
              <a:t>Phillip A Gribble et al. 2016 consensus statement of the International Ankle Consortium: prevalence, impact and long-term consequences of lateral ankle sprains. </a:t>
            </a:r>
            <a:endParaRPr lang="fi-FI" sz="1100" dirty="0"/>
          </a:p>
        </p:txBody>
      </p:sp>
      <p:sp>
        <p:nvSpPr>
          <p:cNvPr id="4" name="Alatunnisteen paikkamerkki 3">
            <a:extLst>
              <a:ext uri="{FF2B5EF4-FFF2-40B4-BE49-F238E27FC236}">
                <a16:creationId xmlns:a16="http://schemas.microsoft.com/office/drawing/2014/main" id="{15327615-0419-F308-4878-3B8B08B702FB}"/>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3535713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08FB4B1-56DE-FE1A-8EB5-76C2678683D4}"/>
              </a:ext>
            </a:extLst>
          </p:cNvPr>
          <p:cNvSpPr>
            <a:spLocks noGrp="1"/>
          </p:cNvSpPr>
          <p:nvPr>
            <p:ph type="ctrTitle"/>
          </p:nvPr>
        </p:nvSpPr>
        <p:spPr>
          <a:xfrm>
            <a:off x="589948" y="2077406"/>
            <a:ext cx="10084273" cy="2703188"/>
          </a:xfrm>
        </p:spPr>
        <p:txBody>
          <a:bodyPr anchor="b">
            <a:normAutofit fontScale="90000"/>
          </a:bodyPr>
          <a:lstStyle/>
          <a:p>
            <a:pPr algn="l"/>
            <a:br>
              <a:rPr lang="en-US" sz="3000" dirty="0"/>
            </a:br>
            <a:br>
              <a:rPr lang="en-US" sz="3000" dirty="0"/>
            </a:br>
            <a:r>
              <a:rPr lang="en-US" sz="3000" dirty="0"/>
              <a:t>Exercise based therapy</a:t>
            </a:r>
            <a:br>
              <a:rPr lang="en-US" sz="3000" dirty="0"/>
            </a:br>
            <a:r>
              <a:rPr lang="fi-FI" sz="3000" dirty="0"/>
              <a:t>- Liikkuvuus</a:t>
            </a:r>
            <a:br>
              <a:rPr lang="fi-FI" sz="3000" dirty="0"/>
            </a:br>
            <a:r>
              <a:rPr lang="fi-FI" sz="3000" dirty="0"/>
              <a:t>- Voima</a:t>
            </a:r>
            <a:br>
              <a:rPr lang="fi-FI" sz="3000" dirty="0"/>
            </a:br>
            <a:r>
              <a:rPr lang="fi-FI" sz="3000" dirty="0"/>
              <a:t>- </a:t>
            </a:r>
            <a:r>
              <a:rPr lang="fi-FI" sz="3000" dirty="0" err="1"/>
              <a:t>Proprioseptiikka</a:t>
            </a:r>
            <a:br>
              <a:rPr lang="fi-FI" sz="3000" dirty="0"/>
            </a:br>
            <a:r>
              <a:rPr lang="fi-FI" sz="3000" dirty="0"/>
              <a:t>- Lajinomaisuus</a:t>
            </a:r>
            <a:br>
              <a:rPr lang="fi-FI" sz="3000" dirty="0"/>
            </a:br>
            <a:br>
              <a:rPr lang="fi-FI" sz="3000" dirty="0"/>
            </a:br>
            <a:endParaRPr lang="fi-FI" sz="3000" dirty="0"/>
          </a:p>
        </p:txBody>
      </p:sp>
      <p:sp>
        <p:nvSpPr>
          <p:cNvPr id="2" name="Alatunnisteen paikkamerkki 1">
            <a:extLst>
              <a:ext uri="{FF2B5EF4-FFF2-40B4-BE49-F238E27FC236}">
                <a16:creationId xmlns:a16="http://schemas.microsoft.com/office/drawing/2014/main" id="{C44F7D07-40D6-DDFB-C908-3D5D4C84E27D}"/>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647784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86D223-5D93-42A4-0BDB-F1B0B220A118}"/>
              </a:ext>
            </a:extLst>
          </p:cNvPr>
          <p:cNvSpPr>
            <a:spLocks noGrp="1"/>
          </p:cNvSpPr>
          <p:nvPr>
            <p:ph type="title"/>
          </p:nvPr>
        </p:nvSpPr>
        <p:spPr/>
        <p:txBody>
          <a:bodyPr>
            <a:normAutofit fontScale="90000"/>
          </a:bodyPr>
          <a:lstStyle/>
          <a:p>
            <a:r>
              <a:rPr lang="en-US" sz="3100" i="0" dirty="0">
                <a:solidFill>
                  <a:srgbClr val="212121"/>
                </a:solidFill>
                <a:effectLst/>
                <a:latin typeface="BlinkMacSystemFont"/>
              </a:rPr>
              <a:t>Athletes at late stage rehabilitation have persisting deficits in plantar- and dorsiflexion, and inversion (but not eversion) after ankle sprain</a:t>
            </a:r>
            <a:br>
              <a:rPr lang="en-US" b="1" i="0" dirty="0">
                <a:solidFill>
                  <a:srgbClr val="212121"/>
                </a:solidFill>
                <a:effectLst/>
                <a:latin typeface="Merriweather" panose="00000500000000000000" pitchFamily="2" charset="0"/>
              </a:rPr>
            </a:br>
            <a:r>
              <a:rPr lang="en-US" b="1" i="0" dirty="0">
                <a:solidFill>
                  <a:srgbClr val="212121"/>
                </a:solidFill>
                <a:effectLst/>
                <a:latin typeface="Merriweather" panose="00000500000000000000" pitchFamily="2" charset="0"/>
              </a:rPr>
              <a:t> </a:t>
            </a:r>
            <a:r>
              <a:rPr lang="en-US" sz="1400" i="0" dirty="0">
                <a:solidFill>
                  <a:srgbClr val="212121"/>
                </a:solidFill>
                <a:effectLst/>
                <a:latin typeface="Merriweather" panose="00000500000000000000" pitchFamily="2" charset="0"/>
              </a:rPr>
              <a:t>Physical therapy in sports 2019 </a:t>
            </a:r>
            <a:endParaRPr lang="fi-FI" sz="1400" dirty="0"/>
          </a:p>
        </p:txBody>
      </p:sp>
      <p:sp>
        <p:nvSpPr>
          <p:cNvPr id="3" name="Sisällön paikkamerkki 2">
            <a:extLst>
              <a:ext uri="{FF2B5EF4-FFF2-40B4-BE49-F238E27FC236}">
                <a16:creationId xmlns:a16="http://schemas.microsoft.com/office/drawing/2014/main" id="{9691E605-1D97-2065-A480-44E07F84B921}"/>
              </a:ext>
            </a:extLst>
          </p:cNvPr>
          <p:cNvSpPr>
            <a:spLocks noGrp="1"/>
          </p:cNvSpPr>
          <p:nvPr>
            <p:ph idx="1"/>
          </p:nvPr>
        </p:nvSpPr>
        <p:spPr/>
        <p:txBody>
          <a:bodyPr>
            <a:normAutofit fontScale="92500" lnSpcReduction="20000"/>
          </a:bodyPr>
          <a:lstStyle/>
          <a:p>
            <a:endParaRPr lang="fi-FI" dirty="0"/>
          </a:p>
          <a:p>
            <a:r>
              <a:rPr lang="fi-FI" sz="2200" dirty="0"/>
              <a:t>Nilkan revähdyksen jälkeinen liikkuvuus rajoittunut moneen suuntaan…</a:t>
            </a:r>
          </a:p>
          <a:p>
            <a:pPr marL="0" indent="0">
              <a:buNone/>
            </a:pPr>
            <a:endParaRPr lang="fi-FI" dirty="0"/>
          </a:p>
          <a:p>
            <a:endParaRPr lang="en-US" b="0" i="0" dirty="0">
              <a:solidFill>
                <a:srgbClr val="212121"/>
              </a:solidFill>
              <a:effectLst/>
              <a:highlight>
                <a:srgbClr val="FFFF00"/>
              </a:highlight>
              <a:latin typeface="BlinkMacSystemFont"/>
            </a:endParaRPr>
          </a:p>
          <a:p>
            <a:r>
              <a:rPr lang="en-US" b="0" i="0" dirty="0">
                <a:solidFill>
                  <a:srgbClr val="212121"/>
                </a:solidFill>
                <a:effectLst/>
                <a:highlight>
                  <a:srgbClr val="FFFF00"/>
                </a:highlight>
                <a:latin typeface="BlinkMacSystemFont"/>
              </a:rPr>
              <a:t>Reduced range of motion in the injured leg was seen in all 4 directions, however with different magnitudes: Large differences were plantarflexion , medium for dorsiflexion, small for inversion  and trivial for eversion </a:t>
            </a:r>
            <a:endParaRPr lang="fi-FI" dirty="0">
              <a:highlight>
                <a:srgbClr val="FFFF00"/>
              </a:highlight>
            </a:endParaRPr>
          </a:p>
          <a:p>
            <a:endParaRPr lang="fi-FI" dirty="0"/>
          </a:p>
          <a:p>
            <a:endParaRPr lang="fi-FI" dirty="0"/>
          </a:p>
          <a:p>
            <a:endParaRPr lang="fi-FI" dirty="0"/>
          </a:p>
          <a:p>
            <a:r>
              <a:rPr lang="fi-FI" sz="1500" dirty="0">
                <a:hlinkClick r:id="rId2"/>
              </a:rPr>
              <a:t>https://pubmed.ncbi.nlm.nih.gov/31042613/</a:t>
            </a:r>
            <a:r>
              <a:rPr lang="fi-FI" sz="1500" dirty="0"/>
              <a:t> </a:t>
            </a:r>
          </a:p>
        </p:txBody>
      </p:sp>
      <p:sp>
        <p:nvSpPr>
          <p:cNvPr id="4" name="Alatunnisteen paikkamerkki 3">
            <a:extLst>
              <a:ext uri="{FF2B5EF4-FFF2-40B4-BE49-F238E27FC236}">
                <a16:creationId xmlns:a16="http://schemas.microsoft.com/office/drawing/2014/main" id="{75BCC68A-BA8A-6192-F7C9-62FCD9035A23}"/>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469002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henkilö, vaate, jalkineet, urheiluvälineet&#10;&#10;Kuvaus luotu automaattisesti">
            <a:extLst>
              <a:ext uri="{FF2B5EF4-FFF2-40B4-BE49-F238E27FC236}">
                <a16:creationId xmlns:a16="http://schemas.microsoft.com/office/drawing/2014/main" id="{FD5DB4D5-4ADF-16D0-7395-C2793597B5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3306" r="38938" b="5545"/>
          <a:stretch/>
        </p:blipFill>
        <p:spPr>
          <a:xfrm rot="5400000">
            <a:off x="191372" y="2315589"/>
            <a:ext cx="3443814" cy="3432476"/>
          </a:xfrm>
        </p:spPr>
      </p:pic>
      <p:sp>
        <p:nvSpPr>
          <p:cNvPr id="4" name="AutoShape 2">
            <a:extLst>
              <a:ext uri="{FF2B5EF4-FFF2-40B4-BE49-F238E27FC236}">
                <a16:creationId xmlns:a16="http://schemas.microsoft.com/office/drawing/2014/main" id="{5DCAD868-52B8-A409-273E-D1F9697DF84A}"/>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4000" dirty="0"/>
              <a:t>VOIMA</a:t>
            </a:r>
            <a:endParaRPr lang="fi-FI" sz="4000" dirty="0"/>
          </a:p>
        </p:txBody>
      </p:sp>
      <p:pic>
        <p:nvPicPr>
          <p:cNvPr id="8" name="Kuva 7" descr="Kuva, joka sisältää kohteen Fyysinen kunto, Tasapaino, henkilö, Kyynärpää&#10;&#10;Kuvaus luotu automaattisesti">
            <a:extLst>
              <a:ext uri="{FF2B5EF4-FFF2-40B4-BE49-F238E27FC236}">
                <a16:creationId xmlns:a16="http://schemas.microsoft.com/office/drawing/2014/main" id="{5523E431-EE7B-CFA6-3358-435D356EEA3A}"/>
              </a:ext>
            </a:extLst>
          </p:cNvPr>
          <p:cNvPicPr>
            <a:picLocks noChangeAspect="1"/>
          </p:cNvPicPr>
          <p:nvPr/>
        </p:nvPicPr>
        <p:blipFill rotWithShape="1">
          <a:blip r:embed="rId3">
            <a:extLst>
              <a:ext uri="{28A0092B-C50C-407E-A947-70E740481C1C}">
                <a14:useLocalDpi xmlns:a14="http://schemas.microsoft.com/office/drawing/2010/main" val="0"/>
              </a:ext>
            </a:extLst>
          </a:blip>
          <a:srcRect l="27578" t="3350" r="11163"/>
          <a:stretch>
            <a:fillRect/>
          </a:stretch>
        </p:blipFill>
        <p:spPr>
          <a:xfrm rot="5400000">
            <a:off x="4374092" y="2165246"/>
            <a:ext cx="3443815" cy="3733163"/>
          </a:xfrm>
          <a:prstGeom prst="rect">
            <a:avLst/>
          </a:prstGeom>
        </p:spPr>
      </p:pic>
      <p:pic>
        <p:nvPicPr>
          <p:cNvPr id="12" name="Kuva 11" descr="Kuva, joka sisältää kohteen henkilö, vaate, seinä, maa&#10;&#10;Kuvaus luotu automaattisesti">
            <a:extLst>
              <a:ext uri="{FF2B5EF4-FFF2-40B4-BE49-F238E27FC236}">
                <a16:creationId xmlns:a16="http://schemas.microsoft.com/office/drawing/2014/main" id="{CF258872-6E60-FE64-C443-48B85C03E94F}"/>
              </a:ext>
            </a:extLst>
          </p:cNvPr>
          <p:cNvPicPr>
            <a:picLocks noChangeAspect="1"/>
          </p:cNvPicPr>
          <p:nvPr/>
        </p:nvPicPr>
        <p:blipFill rotWithShape="1">
          <a:blip r:embed="rId4">
            <a:extLst>
              <a:ext uri="{28A0092B-C50C-407E-A947-70E740481C1C}">
                <a14:useLocalDpi xmlns:a14="http://schemas.microsoft.com/office/drawing/2010/main" val="0"/>
              </a:ext>
            </a:extLst>
          </a:blip>
          <a:srcRect l="465" t="39865" r="25251"/>
          <a:stretch/>
        </p:blipFill>
        <p:spPr>
          <a:xfrm rot="5400000">
            <a:off x="7961547" y="2971696"/>
            <a:ext cx="3462105" cy="2101972"/>
          </a:xfrm>
          <a:prstGeom prst="rect">
            <a:avLst/>
          </a:prstGeom>
        </p:spPr>
      </p:pic>
      <p:sp>
        <p:nvSpPr>
          <p:cNvPr id="2" name="Alatunnisteen paikkamerkki 1">
            <a:extLst>
              <a:ext uri="{FF2B5EF4-FFF2-40B4-BE49-F238E27FC236}">
                <a16:creationId xmlns:a16="http://schemas.microsoft.com/office/drawing/2014/main" id="{B085DE16-B7BB-20E2-3A17-2C69066AB396}"/>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2940883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031F4F-3AD8-830A-046F-81B42E0B8F3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800" dirty="0"/>
              <a:t>Take home message!</a:t>
            </a:r>
          </a:p>
        </p:txBody>
      </p:sp>
      <p:sp>
        <p:nvSpPr>
          <p:cNvPr id="1051" name="Content Placeholder 1050">
            <a:extLst>
              <a:ext uri="{FF2B5EF4-FFF2-40B4-BE49-F238E27FC236}">
                <a16:creationId xmlns:a16="http://schemas.microsoft.com/office/drawing/2014/main" id="{D6A4DFFB-857F-E286-B070-1B9E35E20F7F}"/>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dirty="0" err="1"/>
              <a:t>Nilkan</a:t>
            </a:r>
            <a:r>
              <a:rPr lang="en-US" sz="2400" dirty="0"/>
              <a:t> </a:t>
            </a:r>
            <a:r>
              <a:rPr lang="en-US" sz="2400" dirty="0" err="1"/>
              <a:t>revähdys</a:t>
            </a:r>
            <a:r>
              <a:rPr lang="en-US" sz="2400" dirty="0"/>
              <a:t> </a:t>
            </a:r>
            <a:r>
              <a:rPr lang="en-US" sz="2400" dirty="0" err="1"/>
              <a:t>kannattaa</a:t>
            </a:r>
            <a:r>
              <a:rPr lang="en-US" sz="2400" dirty="0"/>
              <a:t> </a:t>
            </a:r>
            <a:r>
              <a:rPr lang="en-US" sz="2400" dirty="0" err="1">
                <a:solidFill>
                  <a:srgbClr val="FF0000"/>
                </a:solidFill>
              </a:rPr>
              <a:t>aina</a:t>
            </a:r>
            <a:r>
              <a:rPr lang="en-US" sz="2400" dirty="0"/>
              <a:t> </a:t>
            </a:r>
            <a:r>
              <a:rPr lang="en-US" sz="2400" dirty="0" err="1"/>
              <a:t>kuntouttaa</a:t>
            </a:r>
            <a:r>
              <a:rPr lang="en-US" sz="2400" dirty="0"/>
              <a:t> </a:t>
            </a:r>
            <a:r>
              <a:rPr lang="en-US" sz="2400" dirty="0" err="1"/>
              <a:t>hyvin</a:t>
            </a:r>
            <a:r>
              <a:rPr lang="en-US" sz="2400" dirty="0"/>
              <a:t>…</a:t>
            </a:r>
          </a:p>
        </p:txBody>
      </p:sp>
      <p:pic>
        <p:nvPicPr>
          <p:cNvPr id="1026" name="Picture 2" descr="Ilmaisia valokuvia aiheesta Tasapaino">
            <a:extLst>
              <a:ext uri="{FF2B5EF4-FFF2-40B4-BE49-F238E27FC236}">
                <a16:creationId xmlns:a16="http://schemas.microsoft.com/office/drawing/2014/main" id="{177596B5-0106-B93F-6235-954C1BF98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60" r="23089" b="-1"/>
          <a:stretch/>
        </p:blipFill>
        <p:spPr bwMode="auto">
          <a:xfrm>
            <a:off x="5523431" y="106336"/>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A0A5C9B1-8306-697C-8EA6-9EB4B8B34924}"/>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endParaRPr lang="en-US" sz="1200" dirty="0"/>
          </a:p>
        </p:txBody>
      </p:sp>
      <p:sp>
        <p:nvSpPr>
          <p:cNvPr id="5" name="Tekstiruutu 4">
            <a:extLst>
              <a:ext uri="{FF2B5EF4-FFF2-40B4-BE49-F238E27FC236}">
                <a16:creationId xmlns:a16="http://schemas.microsoft.com/office/drawing/2014/main" id="{7B7135AF-E00D-871A-68BC-0F15501ECB7A}"/>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p:txBody>
      </p:sp>
      <p:sp>
        <p:nvSpPr>
          <p:cNvPr id="11" name="Tekstiruutu 10">
            <a:extLst>
              <a:ext uri="{FF2B5EF4-FFF2-40B4-BE49-F238E27FC236}">
                <a16:creationId xmlns:a16="http://schemas.microsoft.com/office/drawing/2014/main" id="{70785A3B-33D9-30FF-C14E-2560DA89D2A7}"/>
              </a:ext>
            </a:extLst>
          </p:cNvPr>
          <p:cNvSpPr txBox="1"/>
          <p:nvPr/>
        </p:nvSpPr>
        <p:spPr>
          <a:xfrm>
            <a:off x="0" y="6484655"/>
            <a:ext cx="6204098" cy="276999"/>
          </a:xfrm>
          <a:prstGeom prst="rect">
            <a:avLst/>
          </a:prstGeom>
          <a:noFill/>
        </p:spPr>
        <p:txBody>
          <a:bodyPr wrap="square">
            <a:spAutoFit/>
          </a:bodyPr>
          <a:lstStyle/>
          <a:p>
            <a:pPr>
              <a:spcAft>
                <a:spcPts val="600"/>
              </a:spcAft>
            </a:pPr>
            <a:r>
              <a:rPr lang="fi-FI" sz="1200" dirty="0"/>
              <a:t>https://pixabay.com/fi/photos/tasapaino-saldo-baari-keng%c3%a4t-jalat-6157258/</a:t>
            </a:r>
          </a:p>
        </p:txBody>
      </p:sp>
      <p:sp>
        <p:nvSpPr>
          <p:cNvPr id="3" name="Alatunnisteen paikkamerkki 2">
            <a:extLst>
              <a:ext uri="{FF2B5EF4-FFF2-40B4-BE49-F238E27FC236}">
                <a16:creationId xmlns:a16="http://schemas.microsoft.com/office/drawing/2014/main" id="{7AA42376-8F33-C202-7B38-64D340D27EDB}"/>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64581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34F68A-5B9E-4B01-6FBC-D97E86B0F51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1DCCC91-3B02-4974-EE62-AE0F4482945B}"/>
              </a:ext>
            </a:extLst>
          </p:cNvPr>
          <p:cNvSpPr>
            <a:spLocks noGrp="1"/>
          </p:cNvSpPr>
          <p:nvPr>
            <p:ph idx="1"/>
          </p:nvPr>
        </p:nvSpPr>
        <p:spPr/>
        <p:txBody>
          <a:bodyPr/>
          <a:lstStyle/>
          <a:p>
            <a:endParaRPr lang="fi-FI" dirty="0"/>
          </a:p>
          <a:p>
            <a:endParaRPr lang="fi-FI" dirty="0"/>
          </a:p>
          <a:p>
            <a:endParaRPr lang="fi-FI" dirty="0"/>
          </a:p>
          <a:p>
            <a:r>
              <a:rPr lang="fi-FI" dirty="0">
                <a:highlight>
                  <a:srgbClr val="FFFF00"/>
                </a:highlight>
              </a:rPr>
              <a:t>Kyse ei siis sittenkään ole ihan viattomasta vaivasta!</a:t>
            </a:r>
          </a:p>
        </p:txBody>
      </p:sp>
      <p:sp>
        <p:nvSpPr>
          <p:cNvPr id="4" name="Alatunnisteen paikkamerkki 3">
            <a:extLst>
              <a:ext uri="{FF2B5EF4-FFF2-40B4-BE49-F238E27FC236}">
                <a16:creationId xmlns:a16="http://schemas.microsoft.com/office/drawing/2014/main" id="{ECA646DF-DB51-3A71-9FC5-FCE047FDA341}"/>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3677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3" descr="Kuva, joka sisältää kohteen luu, kallo, patsas, luuranko&#10;&#10;Tekoälyllä luotu sisältö voi olla virheellistä.">
            <a:extLst>
              <a:ext uri="{FF2B5EF4-FFF2-40B4-BE49-F238E27FC236}">
                <a16:creationId xmlns:a16="http://schemas.microsoft.com/office/drawing/2014/main" id="{D22C2A28-F650-4A06-7EDD-AD741AA54D10}"/>
              </a:ext>
            </a:extLst>
          </p:cNvPr>
          <p:cNvPicPr>
            <a:picLocks noChangeAspect="1"/>
          </p:cNvPicPr>
          <p:nvPr/>
        </p:nvPicPr>
        <p:blipFill>
          <a:blip r:embed="rId2" cstate="print">
            <a:extLst>
              <a:ext uri="{28A0092B-C50C-407E-A947-70E740481C1C}">
                <a14:useLocalDpi xmlns:a14="http://schemas.microsoft.com/office/drawing/2010/main" val="0"/>
              </a:ext>
            </a:extLst>
          </a:blip>
          <a:srcRect t="20741" r="-2" b="-2"/>
          <a:stretch>
            <a:fillRect/>
          </a:stretch>
        </p:blipFill>
        <p:spPr bwMode="auto">
          <a:xfrm>
            <a:off x="1" y="10"/>
            <a:ext cx="4196496" cy="6857990"/>
          </a:xfrm>
          <a:prstGeom prst="rect">
            <a:avLst/>
          </a:prstGeom>
          <a:noFill/>
          <a:effectLst/>
        </p:spPr>
      </p:pic>
      <p:sp>
        <p:nvSpPr>
          <p:cNvPr id="8" name="Content Placeholder 7">
            <a:extLst>
              <a:ext uri="{FF2B5EF4-FFF2-40B4-BE49-F238E27FC236}">
                <a16:creationId xmlns:a16="http://schemas.microsoft.com/office/drawing/2014/main" id="{EC40E677-9AB5-BF08-9E82-D4E5E2214529}"/>
              </a:ext>
            </a:extLst>
          </p:cNvPr>
          <p:cNvSpPr>
            <a:spLocks noGrp="1"/>
          </p:cNvSpPr>
          <p:nvPr>
            <p:ph idx="1"/>
          </p:nvPr>
        </p:nvSpPr>
        <p:spPr>
          <a:xfrm>
            <a:off x="4553734" y="424070"/>
            <a:ext cx="6798539" cy="5690977"/>
          </a:xfrm>
        </p:spPr>
        <p:txBody>
          <a:bodyPr>
            <a:normAutofit lnSpcReduction="10000"/>
          </a:bodyPr>
          <a:lstStyle/>
          <a:p>
            <a:endParaRPr lang="fi-FI" sz="2400" dirty="0"/>
          </a:p>
          <a:p>
            <a:pPr marL="0" indent="0">
              <a:buNone/>
            </a:pPr>
            <a:r>
              <a:rPr lang="fi-FI" sz="2400" dirty="0"/>
              <a:t>Nilkan anatomiaa</a:t>
            </a:r>
          </a:p>
          <a:p>
            <a:pPr marL="0" indent="0">
              <a:buNone/>
            </a:pPr>
            <a:r>
              <a:rPr lang="fi-FI" sz="2400" dirty="0"/>
              <a:t>- Luinen tuki</a:t>
            </a:r>
          </a:p>
          <a:p>
            <a:r>
              <a:rPr lang="fi-FI" sz="2400" dirty="0"/>
              <a:t>TC-nivel on kongruentti, eli telaluu asettuu muotonsa puolesta tukevasti sääriluun ja pohjeluun muodostamaan haarukkaan</a:t>
            </a:r>
            <a:endParaRPr lang="en-US" sz="2400" dirty="0"/>
          </a:p>
          <a:p>
            <a:pPr marL="0" indent="0">
              <a:buNone/>
            </a:pPr>
            <a:endParaRPr lang="fi-FI" sz="2400" dirty="0"/>
          </a:p>
          <a:p>
            <a:r>
              <a:rPr lang="fi-FI" sz="2400" dirty="0" err="1"/>
              <a:t>Fibulan</a:t>
            </a:r>
            <a:r>
              <a:rPr lang="fi-FI" sz="2400" dirty="0"/>
              <a:t> </a:t>
            </a:r>
            <a:r>
              <a:rPr lang="fi-FI" sz="2400" dirty="0" err="1"/>
              <a:t>lateraalimaelloli</a:t>
            </a:r>
            <a:r>
              <a:rPr lang="fi-FI" sz="2400" dirty="0"/>
              <a:t> ulottuu alemmas kuin </a:t>
            </a:r>
            <a:r>
              <a:rPr lang="fi-FI" sz="2400" dirty="0" err="1"/>
              <a:t>tibian</a:t>
            </a:r>
            <a:r>
              <a:rPr lang="fi-FI" sz="2400" dirty="0"/>
              <a:t> </a:t>
            </a:r>
            <a:r>
              <a:rPr lang="fi-FI" sz="2400" dirty="0" err="1"/>
              <a:t>mediaalimalleoli</a:t>
            </a:r>
            <a:r>
              <a:rPr lang="fi-FI" sz="2400" dirty="0"/>
              <a:t> ja tuo näin hieman blokkia nilkan </a:t>
            </a:r>
            <a:r>
              <a:rPr lang="fi-FI" sz="2400" dirty="0" err="1"/>
              <a:t>eversiosuuntaiselle</a:t>
            </a:r>
            <a:r>
              <a:rPr lang="fi-FI" sz="2400" dirty="0"/>
              <a:t> liikkeelle</a:t>
            </a:r>
          </a:p>
          <a:p>
            <a:pPr marL="0" indent="0">
              <a:buNone/>
            </a:pPr>
            <a:endParaRPr lang="fi-FI" sz="2400" dirty="0"/>
          </a:p>
          <a:p>
            <a:r>
              <a:rPr lang="fi-FI" sz="2400" dirty="0" err="1"/>
              <a:t>Taluksen</a:t>
            </a:r>
            <a:r>
              <a:rPr lang="fi-FI" sz="2400" dirty="0"/>
              <a:t> pää on etuosasta leveä ja ylemmän nilkkanivelen </a:t>
            </a:r>
            <a:r>
              <a:rPr lang="fi-FI" sz="2400" dirty="0" err="1"/>
              <a:t>dorsifleksiossa</a:t>
            </a:r>
            <a:r>
              <a:rPr lang="fi-FI" sz="2400" dirty="0"/>
              <a:t> se kiilautuu </a:t>
            </a:r>
            <a:r>
              <a:rPr lang="fi-FI" sz="2400" dirty="0" err="1"/>
              <a:t>tibian</a:t>
            </a:r>
            <a:r>
              <a:rPr lang="fi-FI" sz="2400" dirty="0"/>
              <a:t> ja </a:t>
            </a:r>
            <a:r>
              <a:rPr lang="fi-FI" sz="2400" dirty="0" err="1"/>
              <a:t>fibulan</a:t>
            </a:r>
            <a:r>
              <a:rPr lang="fi-FI" sz="2400" dirty="0"/>
              <a:t> muodostamaan haarukkaan mikä tekee nilkasta vakaamman</a:t>
            </a:r>
          </a:p>
          <a:p>
            <a:endParaRPr lang="en-US" sz="2000" dirty="0"/>
          </a:p>
        </p:txBody>
      </p:sp>
      <p:sp>
        <p:nvSpPr>
          <p:cNvPr id="2" name="Alatunnisteen paikkamerkki 1">
            <a:extLst>
              <a:ext uri="{FF2B5EF4-FFF2-40B4-BE49-F238E27FC236}">
                <a16:creationId xmlns:a16="http://schemas.microsoft.com/office/drawing/2014/main" id="{D091491B-8E85-835D-096B-21912E21FCCE}"/>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32128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E7FD3A8-E837-3A8D-32D9-CD7A4827C961}"/>
              </a:ext>
            </a:extLst>
          </p:cNvPr>
          <p:cNvSpPr>
            <a:spLocks noGrp="1"/>
          </p:cNvSpPr>
          <p:nvPr>
            <p:ph type="title"/>
          </p:nvPr>
        </p:nvSpPr>
        <p:spPr>
          <a:xfrm>
            <a:off x="761800" y="762001"/>
            <a:ext cx="5334197" cy="1708242"/>
          </a:xfrm>
        </p:spPr>
        <p:txBody>
          <a:bodyPr anchor="ctr">
            <a:normAutofit/>
          </a:bodyPr>
          <a:lstStyle/>
          <a:p>
            <a:r>
              <a:rPr lang="fi-FI" sz="3600" dirty="0"/>
              <a:t>Nilkan anatomiaa</a:t>
            </a:r>
            <a:br>
              <a:rPr lang="fi-FI" sz="3600" dirty="0"/>
            </a:br>
            <a:r>
              <a:rPr lang="fi-FI" sz="2400" dirty="0"/>
              <a:t>- nivelsiteiden tuki</a:t>
            </a:r>
          </a:p>
        </p:txBody>
      </p:sp>
      <p:sp>
        <p:nvSpPr>
          <p:cNvPr id="8" name="Content Placeholder 7">
            <a:extLst>
              <a:ext uri="{FF2B5EF4-FFF2-40B4-BE49-F238E27FC236}">
                <a16:creationId xmlns:a16="http://schemas.microsoft.com/office/drawing/2014/main" id="{313C28A4-E627-98AB-3B64-44BF379A779F}"/>
              </a:ext>
            </a:extLst>
          </p:cNvPr>
          <p:cNvSpPr>
            <a:spLocks noGrp="1"/>
          </p:cNvSpPr>
          <p:nvPr>
            <p:ph idx="1"/>
          </p:nvPr>
        </p:nvSpPr>
        <p:spPr>
          <a:xfrm>
            <a:off x="761800" y="2470244"/>
            <a:ext cx="10145686" cy="4116086"/>
          </a:xfrm>
        </p:spPr>
        <p:txBody>
          <a:bodyPr anchor="ctr">
            <a:normAutofit/>
          </a:bodyPr>
          <a:lstStyle/>
          <a:p>
            <a:endParaRPr lang="en-US" sz="2000" dirty="0"/>
          </a:p>
          <a:p>
            <a:pPr marL="0" indent="0">
              <a:buNone/>
            </a:pPr>
            <a:endParaRPr lang="en-US" sz="3800" dirty="0"/>
          </a:p>
          <a:p>
            <a:r>
              <a:rPr lang="fi-FI" dirty="0"/>
              <a:t>Nilkan /nivelhaarukan tukevuuteen vaikuttavat merkittävästi nivelsiteet sekä </a:t>
            </a:r>
            <a:r>
              <a:rPr lang="fi-FI" dirty="0" err="1"/>
              <a:t>membrana</a:t>
            </a:r>
            <a:r>
              <a:rPr lang="fi-FI" dirty="0"/>
              <a:t> </a:t>
            </a:r>
            <a:r>
              <a:rPr lang="fi-FI" dirty="0" err="1"/>
              <a:t>interossea</a:t>
            </a:r>
            <a:r>
              <a:rPr lang="fi-FI" dirty="0"/>
              <a:t>, joka voi vaurioitua </a:t>
            </a:r>
            <a:r>
              <a:rPr lang="fi-FI" dirty="0" err="1"/>
              <a:t>syndesmoosivammoissa</a:t>
            </a:r>
            <a:r>
              <a:rPr lang="fi-FI" dirty="0"/>
              <a:t>.</a:t>
            </a:r>
            <a:endParaRPr lang="en-US" dirty="0"/>
          </a:p>
          <a:p>
            <a:endParaRPr lang="en-US" sz="2000" dirty="0"/>
          </a:p>
          <a:p>
            <a:endParaRPr lang="en-US" sz="2000" dirty="0"/>
          </a:p>
        </p:txBody>
      </p:sp>
      <p:sp>
        <p:nvSpPr>
          <p:cNvPr id="3" name="Alatunnisteen paikkamerkki 2">
            <a:extLst>
              <a:ext uri="{FF2B5EF4-FFF2-40B4-BE49-F238E27FC236}">
                <a16:creationId xmlns:a16="http://schemas.microsoft.com/office/drawing/2014/main" id="{3AEF54BD-9DBD-186B-A807-67B0F6CBD86B}"/>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82270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F5CE38-F218-9E62-330B-946938905254}"/>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B933C886-EA60-2E2C-CDFD-E2D07F449191}"/>
              </a:ext>
            </a:extLst>
          </p:cNvPr>
          <p:cNvSpPr>
            <a:spLocks noGrp="1"/>
          </p:cNvSpPr>
          <p:nvPr>
            <p:ph idx="1"/>
          </p:nvPr>
        </p:nvSpPr>
        <p:spPr/>
        <p:txBody>
          <a:bodyPr/>
          <a:lstStyle/>
          <a:p>
            <a:endParaRPr lang="fi-FI" dirty="0"/>
          </a:p>
          <a:p>
            <a:endParaRPr lang="fi-FI" dirty="0"/>
          </a:p>
          <a:p>
            <a:r>
              <a:rPr lang="fi-FI" sz="2400" dirty="0">
                <a:highlight>
                  <a:srgbClr val="FFFF00"/>
                </a:highlight>
              </a:rPr>
              <a:t>Nilkan revähdysten anatomiseen sijaintiin vaikuttavat ainakin nilkkaan kohdistuvien voimien suunta ja nopeus sekä nilkan asento vammatilanteessa.</a:t>
            </a:r>
          </a:p>
          <a:p>
            <a:endParaRPr lang="fi-FI" sz="2400" dirty="0">
              <a:highlight>
                <a:srgbClr val="FFFF00"/>
              </a:highlight>
            </a:endParaRPr>
          </a:p>
          <a:p>
            <a:endParaRPr lang="fi-FI" sz="2400" dirty="0"/>
          </a:p>
          <a:p>
            <a:endParaRPr lang="fi-FI" sz="2400" dirty="0">
              <a:highlight>
                <a:srgbClr val="FFFF00"/>
              </a:highlight>
            </a:endParaRPr>
          </a:p>
        </p:txBody>
      </p:sp>
      <p:sp>
        <p:nvSpPr>
          <p:cNvPr id="4" name="Alatunnisteen paikkamerkki 3">
            <a:extLst>
              <a:ext uri="{FF2B5EF4-FFF2-40B4-BE49-F238E27FC236}">
                <a16:creationId xmlns:a16="http://schemas.microsoft.com/office/drawing/2014/main" id="{3AF2B868-2EB7-E8FA-CE13-713065EBC030}"/>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75938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D590C43B-EF2D-C686-0EDA-E03F7C3B5EFB}"/>
              </a:ext>
            </a:extLst>
          </p:cNvPr>
          <p:cNvSpPr>
            <a:spLocks noGrp="1"/>
          </p:cNvSpPr>
          <p:nvPr>
            <p:ph type="title"/>
          </p:nvPr>
        </p:nvSpPr>
        <p:spPr>
          <a:xfrm>
            <a:off x="1371597" y="348865"/>
            <a:ext cx="10044023" cy="877729"/>
          </a:xfrm>
        </p:spPr>
        <p:txBody>
          <a:bodyPr anchor="ctr">
            <a:normAutofit/>
          </a:bodyPr>
          <a:lstStyle/>
          <a:p>
            <a:r>
              <a:rPr lang="fi-FI" sz="4000">
                <a:solidFill>
                  <a:srgbClr val="FFFFFF"/>
                </a:solidFill>
              </a:rPr>
              <a:t>Vammamekanismeja</a:t>
            </a:r>
          </a:p>
        </p:txBody>
      </p:sp>
      <p:graphicFrame>
        <p:nvGraphicFramePr>
          <p:cNvPr id="19" name="Sisällön paikkamerkki 2">
            <a:extLst>
              <a:ext uri="{FF2B5EF4-FFF2-40B4-BE49-F238E27FC236}">
                <a16:creationId xmlns:a16="http://schemas.microsoft.com/office/drawing/2014/main" id="{67BD8E1D-9816-EC32-9A8B-C0F28D5A95D8}"/>
              </a:ext>
            </a:extLst>
          </p:cNvPr>
          <p:cNvGraphicFramePr>
            <a:graphicFrameLocks noGrp="1"/>
          </p:cNvGraphicFramePr>
          <p:nvPr>
            <p:ph idx="1"/>
            <p:extLst>
              <p:ext uri="{D42A27DB-BD31-4B8C-83A1-F6EECF244321}">
                <p14:modId xmlns:p14="http://schemas.microsoft.com/office/powerpoint/2010/main" val="353907342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tunnisteen paikkamerkki 2">
            <a:extLst>
              <a:ext uri="{FF2B5EF4-FFF2-40B4-BE49-F238E27FC236}">
                <a16:creationId xmlns:a16="http://schemas.microsoft.com/office/drawing/2014/main" id="{227413DA-A402-BEA5-2A63-6F9C7FE3329E}"/>
              </a:ext>
            </a:extLst>
          </p:cNvPr>
          <p:cNvSpPr>
            <a:spLocks noGrp="1"/>
          </p:cNvSpPr>
          <p:nvPr>
            <p:ph type="ftr" sz="quarter" idx="11"/>
          </p:nvPr>
        </p:nvSpPr>
        <p:spPr/>
        <p:txBody>
          <a:bodyPr/>
          <a:lstStyle/>
          <a:p>
            <a:r>
              <a:rPr lang="fi-FI"/>
              <a:t>Joni Järvi, manipulatiivinen fysioterapeutti, erikoistunut alaraajaongelmiin</a:t>
            </a:r>
          </a:p>
        </p:txBody>
      </p:sp>
    </p:spTree>
    <p:extLst>
      <p:ext uri="{BB962C8B-B14F-4D97-AF65-F5344CB8AC3E}">
        <p14:creationId xmlns:p14="http://schemas.microsoft.com/office/powerpoint/2010/main" val="173617991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2852</TotalTime>
  <Words>2331</Words>
  <Application>Microsoft Office PowerPoint</Application>
  <PresentationFormat>Laajakuva</PresentationFormat>
  <Paragraphs>327</Paragraphs>
  <Slides>43</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43</vt:i4>
      </vt:variant>
    </vt:vector>
  </HeadingPairs>
  <TitlesOfParts>
    <vt:vector size="52" baseType="lpstr">
      <vt:lpstr>Aptos</vt:lpstr>
      <vt:lpstr>Aptos Display</vt:lpstr>
      <vt:lpstr>Arial</vt:lpstr>
      <vt:lpstr>BlinkMacSystemFont</vt:lpstr>
      <vt:lpstr>Calibri</vt:lpstr>
      <vt:lpstr>Cambria</vt:lpstr>
      <vt:lpstr>Merriweather</vt:lpstr>
      <vt:lpstr>Roboto</vt:lpstr>
      <vt:lpstr>Office-teema</vt:lpstr>
      <vt:lpstr>Nilkan vammat</vt:lpstr>
      <vt:lpstr>Nilkan revähdys, yleinen ja ”viaton” vaiva – vai onko?</vt:lpstr>
      <vt:lpstr>PowerPoint-esitys</vt:lpstr>
      <vt:lpstr>CAI</vt:lpstr>
      <vt:lpstr>PowerPoint-esitys</vt:lpstr>
      <vt:lpstr>PowerPoint-esitys</vt:lpstr>
      <vt:lpstr>Nilkan anatomiaa - nivelsiteiden tuki</vt:lpstr>
      <vt:lpstr>PowerPoint-esitys</vt:lpstr>
      <vt:lpstr>Vammamekanismeja</vt:lpstr>
      <vt:lpstr>PowerPoint-esitys</vt:lpstr>
      <vt:lpstr>PowerPoint-esitys</vt:lpstr>
      <vt:lpstr>Deltoid vammat</vt:lpstr>
      <vt:lpstr>Syndesmoosivammat</vt:lpstr>
      <vt:lpstr>Syndesmoosivammat</vt:lpstr>
      <vt:lpstr>PowerPoint-esitys</vt:lpstr>
      <vt:lpstr>Nivelsiteiden testauksia Anterior drawer, talar tilt, syndesmoosivamman puristustesti</vt:lpstr>
      <vt:lpstr>Nilkan nivelsidevammojen luokittelu</vt:lpstr>
      <vt:lpstr>Milloin nilkan röntgen kuvaus on tarpeellinen revähdyksen jälkeen – Ottawa ankle rules</vt:lpstr>
      <vt:lpstr>PowerPoint-esitys</vt:lpstr>
      <vt:lpstr>Midtarsaalialueen ligamenttivammat</vt:lpstr>
      <vt:lpstr>Midtarsaalialueen ligamenttivammat</vt:lpstr>
      <vt:lpstr>Midtarsaalialueen lig. vammat</vt:lpstr>
      <vt:lpstr> Muita nilkan vääntövammojen yhteydessä syntyviä vaurioita  </vt:lpstr>
      <vt:lpstr>PowerPoint-esitys</vt:lpstr>
      <vt:lpstr> Nilkkavammojen uusiutumisen ja kroonistumisen riskitekijöitä ja mekanismeja </vt:lpstr>
      <vt:lpstr>Nilkkavammojen uusiutumisen ja kroonistumisen riskitekijöitä ja mekanismeja</vt:lpstr>
      <vt:lpstr>Delayed Rehabilitation Is Associated With Recurrence and Higher Medical Care Use After Ankle Sprain Injuries in the United States Military Health System Journal of Orthopaedic &amp; Sports Physical Therapy Published Online:November 30, 2021Volume51Issue12</vt:lpstr>
      <vt:lpstr>Nilkkavammojen uusiutumisen ja kroonistumisen riskitekijöitä ja mekanismeja</vt:lpstr>
      <vt:lpstr>Reagointikyky</vt:lpstr>
      <vt:lpstr>PowerPoint-esitys</vt:lpstr>
      <vt:lpstr>PowerPoint-esitys</vt:lpstr>
      <vt:lpstr>Nilkkavammojen ennaltaehkäisy</vt:lpstr>
      <vt:lpstr>Prevention of Lateral Ankle Sprains Journal of Athletic Training 2019 Jun</vt:lpstr>
      <vt:lpstr>Preventive interventions for lateral ankle sprains: A systematic review and meta-analysis Pubmed  Clinical rehabilitation 2023 May</vt:lpstr>
      <vt:lpstr>PowerPoint-esitys</vt:lpstr>
      <vt:lpstr> Kuntoutuksen evoluutio nilkka- ja pehmytkudosvammoissa  </vt:lpstr>
      <vt:lpstr>Peace  - alkuhoito</vt:lpstr>
      <vt:lpstr>Love - jatkohoito</vt:lpstr>
      <vt:lpstr> Kuntoutus - yleisestä yksilölliseen  nilkan kuntoutuksen räätälöinti </vt:lpstr>
      <vt:lpstr>  Exercise based therapy - Liikkuvuus - Voima - Proprioseptiikka - Lajinomaisuus  </vt:lpstr>
      <vt:lpstr>Athletes at late stage rehabilitation have persisting deficits in plantar- and dorsiflexion, and inversion (but not eversion) after ankle sprain  Physical therapy in sports 2019 </vt:lpstr>
      <vt:lpstr>VOIMA</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Joni Jarvi</dc:creator>
  <cp:lastModifiedBy>Joni Jarvi</cp:lastModifiedBy>
  <cp:revision>3</cp:revision>
  <dcterms:created xsi:type="dcterms:W3CDTF">2025-11-13T11:55:57Z</dcterms:created>
  <dcterms:modified xsi:type="dcterms:W3CDTF">2025-12-14T17:33:30Z</dcterms:modified>
</cp:coreProperties>
</file>